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9.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83" r:id="rId4"/>
    <p:sldMasterId id="2147484640" r:id="rId5"/>
    <p:sldMasterId id="2147484647" r:id="rId6"/>
    <p:sldMasterId id="2147484663" r:id="rId7"/>
    <p:sldMasterId id="2147484688" r:id="rId8"/>
    <p:sldMasterId id="2147484713" r:id="rId9"/>
    <p:sldMasterId id="2147484752" r:id="rId10"/>
    <p:sldMasterId id="2147484798" r:id="rId11"/>
    <p:sldMasterId id="2147484828" r:id="rId12"/>
    <p:sldMasterId id="2147484859" r:id="rId13"/>
  </p:sldMasterIdLst>
  <p:notesMasterIdLst>
    <p:notesMasterId r:id="rId38"/>
  </p:notesMasterIdLst>
  <p:handoutMasterIdLst>
    <p:handoutMasterId r:id="rId39"/>
  </p:handoutMasterIdLst>
  <p:sldIdLst>
    <p:sldId id="1646" r:id="rId14"/>
    <p:sldId id="1936" r:id="rId15"/>
    <p:sldId id="1633" r:id="rId16"/>
    <p:sldId id="1937" r:id="rId17"/>
    <p:sldId id="1781" r:id="rId18"/>
    <p:sldId id="1787" r:id="rId19"/>
    <p:sldId id="4193" r:id="rId20"/>
    <p:sldId id="4194" r:id="rId21"/>
    <p:sldId id="4195" r:id="rId22"/>
    <p:sldId id="4196" r:id="rId23"/>
    <p:sldId id="4197" r:id="rId24"/>
    <p:sldId id="1793" r:id="rId25"/>
    <p:sldId id="334" r:id="rId26"/>
    <p:sldId id="4183" r:id="rId27"/>
    <p:sldId id="4184" r:id="rId28"/>
    <p:sldId id="1870" r:id="rId29"/>
    <p:sldId id="1907" r:id="rId30"/>
    <p:sldId id="1872" r:id="rId31"/>
    <p:sldId id="338" r:id="rId32"/>
    <p:sldId id="1934" r:id="rId33"/>
    <p:sldId id="1778" r:id="rId34"/>
    <p:sldId id="4185" r:id="rId35"/>
    <p:sldId id="4191" r:id="rId36"/>
    <p:sldId id="784" r:id="rId37"/>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307F166-26AE-4201-BFE1-D4028C4FA92B}">
          <p14:sldIdLst>
            <p14:sldId id="1646"/>
            <p14:sldId id="1936"/>
          </p14:sldIdLst>
        </p14:section>
        <p14:section name="DL Intro" id="{598650AC-E56F-485B-A603-6FB789BF9726}">
          <p14:sldIdLst>
            <p14:sldId id="1633"/>
            <p14:sldId id="1937"/>
            <p14:sldId id="1781"/>
          </p14:sldIdLst>
        </p14:section>
        <p14:section name="ADLS Gen2 Intro" id="{24F63A94-2E08-4BFC-9F6D-DAF9E845B8A5}">
          <p14:sldIdLst>
            <p14:sldId id="1787"/>
          </p14:sldIdLst>
        </p14:section>
        <p14:section name="Demo" id="{893133F4-AB2E-4A19-A9EB-8B7D7282D2BD}">
          <p14:sldIdLst>
            <p14:sldId id="4193"/>
            <p14:sldId id="4194"/>
            <p14:sldId id="4195"/>
            <p14:sldId id="4196"/>
            <p14:sldId id="4197"/>
          </p14:sldIdLst>
        </p14:section>
        <p14:section name="Technical overview &amp; value proposition" id="{EA878B8C-1900-4CF3-9EC6-F2A8CE61F9C8}">
          <p14:sldIdLst>
            <p14:sldId id="1793"/>
            <p14:sldId id="334"/>
          </p14:sldIdLst>
        </p14:section>
        <p14:section name="Performance and Pricing" id="{2A2CED30-6A3B-4445-93BC-0212E88B4398}">
          <p14:sldIdLst>
            <p14:sldId id="4183"/>
            <p14:sldId id="4184"/>
          </p14:sldIdLst>
        </p14:section>
        <p14:section name="Patterns" id="{B7F9482F-CF72-4D6C-B99F-A553A2570687}">
          <p14:sldIdLst>
            <p14:sldId id="1870"/>
            <p14:sldId id="1907"/>
            <p14:sldId id="1872"/>
          </p14:sldIdLst>
        </p14:section>
        <p14:section name="Roadmap &amp; Partner Ecosystem" id="{D1A0C085-D376-477C-A0FC-4F64277C2BA8}">
          <p14:sldIdLst>
            <p14:sldId id="338"/>
            <p14:sldId id="1934"/>
            <p14:sldId id="1778"/>
          </p14:sldIdLst>
        </p14:section>
        <p14:section name="Resources" id="{A2DF6F1D-DB46-4F48-9C59-9EA5307D2DCE}">
          <p14:sldIdLst>
            <p14:sldId id="4185"/>
            <p14:sldId id="4191"/>
            <p14:sldId id="7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467"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4472C4"/>
    <a:srgbClr val="505050"/>
    <a:srgbClr val="FFFFFF"/>
    <a:srgbClr val="F7F7F7"/>
    <a:srgbClr val="333F50"/>
    <a:srgbClr val="002050"/>
    <a:srgbClr val="E7ECF8"/>
    <a:srgbClr val="A80000"/>
    <a:srgbClr val="96969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CF9CFC-64B0-4138-8F66-D9915D15D614}" v="121" dt="2019-02-24T20:18:28.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608" autoAdjust="0"/>
  </p:normalViewPr>
  <p:slideViewPr>
    <p:cSldViewPr snapToGrid="0">
      <p:cViewPr>
        <p:scale>
          <a:sx n="86" d="100"/>
          <a:sy n="86" d="100"/>
        </p:scale>
        <p:origin x="366" y="39"/>
      </p:cViewPr>
      <p:guideLst>
        <p:guide orient="horz" pos="2160"/>
        <p:guide pos="3840"/>
      </p:guideLst>
    </p:cSldViewPr>
  </p:slideViewPr>
  <p:notesTextViewPr>
    <p:cViewPr>
      <p:scale>
        <a:sx n="1" d="1"/>
        <a:sy n="1" d="1"/>
      </p:scale>
      <p:origin x="0" y="-27"/>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handoutMaster" Target="handoutMasters/handoutMaster1.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029282" cy="35195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EB8292B2-F443-4406-AF1D-6FCCF7051E0A}" type="datetimeFigureOut">
              <a:rPr lang="en-US" smtClean="0"/>
              <a:t>2/25/2019</a:t>
            </a:fld>
            <a:endParaRPr lang="en-US"/>
          </a:p>
        </p:txBody>
      </p:sp>
      <p:sp>
        <p:nvSpPr>
          <p:cNvPr id="4" name="Footer Placeholder 3"/>
          <p:cNvSpPr>
            <a:spLocks noGrp="1"/>
          </p:cNvSpPr>
          <p:nvPr>
            <p:ph type="ftr" sz="quarter" idx="2"/>
          </p:nvPr>
        </p:nvSpPr>
        <p:spPr>
          <a:xfrm>
            <a:off x="2" y="6658444"/>
            <a:ext cx="4029282" cy="35195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2CC0E5BE-1D13-46BE-BA31-E459C01FB27C}" type="slidenum">
              <a:rPr lang="en-US" smtClean="0"/>
              <a:t>‹#›</a:t>
            </a:fld>
            <a:endParaRPr lang="en-US"/>
          </a:p>
        </p:txBody>
      </p:sp>
    </p:spTree>
    <p:extLst>
      <p:ext uri="{BB962C8B-B14F-4D97-AF65-F5344CB8AC3E}">
        <p14:creationId xmlns:p14="http://schemas.microsoft.com/office/powerpoint/2010/main" val="8951971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65809" y="0"/>
            <a:ext cx="4028440" cy="351738"/>
          </a:xfrm>
          <a:prstGeom prst="rect">
            <a:avLst/>
          </a:prstGeom>
        </p:spPr>
        <p:txBody>
          <a:bodyPr vert="horz" lIns="91440" tIns="45720" rIns="91440" bIns="45720" rtlCol="0"/>
          <a:lstStyle>
            <a:lvl1pPr algn="r">
              <a:defRPr sz="1200"/>
            </a:lvl1pPr>
          </a:lstStyle>
          <a:p>
            <a:fld id="{9BBC14F8-2A55-40C9-87BD-D5E13FBD71FB}" type="datetimeFigureOut">
              <a:rPr lang="en-US" smtClean="0"/>
              <a:t>2/25/2019</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9640" y="3373756"/>
            <a:ext cx="7437120" cy="276034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7"/>
          </a:xfrm>
          <a:prstGeom prst="rect">
            <a:avLst/>
          </a:prstGeom>
        </p:spPr>
        <p:txBody>
          <a:bodyPr vert="horz" lIns="91440" tIns="45720" rIns="91440" bIns="45720" rtlCol="0" anchor="b"/>
          <a:lstStyle>
            <a:lvl1pPr algn="r">
              <a:defRPr sz="1200"/>
            </a:lvl1pPr>
          </a:lstStyle>
          <a:p>
            <a:fld id="{4484ABEE-72D2-4711-B507-13A06E438805}" type="slidenum">
              <a:rPr lang="en-US" smtClean="0"/>
              <a:t>‹#›</a:t>
            </a:fld>
            <a:endParaRPr lang="en-US"/>
          </a:p>
        </p:txBody>
      </p:sp>
    </p:spTree>
    <p:extLst>
      <p:ext uri="{BB962C8B-B14F-4D97-AF65-F5344CB8AC3E}">
        <p14:creationId xmlns:p14="http://schemas.microsoft.com/office/powerpoint/2010/main" val="1624095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9:21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106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2/25/2019 9:22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674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CB1DF0-1803-4FAE-9A92-0E50F2FC2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Arial Unicode MS"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Arial Unicode MS" pitchFamily="34" charset="-128"/>
              <a:cs typeface="+mn-cs"/>
            </a:endParaRPr>
          </a:p>
        </p:txBody>
      </p:sp>
      <p:sp>
        <p:nvSpPr>
          <p:cNvPr id="3" name="Notes Placeholder 2">
            <a:extLst>
              <a:ext uri="{FF2B5EF4-FFF2-40B4-BE49-F238E27FC236}">
                <a16:creationId xmlns:a16="http://schemas.microsoft.com/office/drawing/2014/main" id="{EF531B20-475C-41DC-BA52-317879C59FFB}"/>
              </a:ext>
            </a:extLst>
          </p:cNvPr>
          <p:cNvSpPr>
            <a:spLocks noGrp="1"/>
          </p:cNvSpPr>
          <p:nvPr>
            <p:ph type="body" idx="1"/>
          </p:nvPr>
        </p:nvSpPr>
        <p:spPr/>
        <p:txBody>
          <a:bodyPr/>
          <a:lstStyle/>
          <a:p>
            <a:r>
              <a:rPr lang="en-US" dirty="0"/>
              <a:t>So now that we have gone through the value propositions, technical architecture, and real-world results of ADLS Gen2, let’s walk through some of the architectural end-to-end patterns that we see customers are using this for.</a:t>
            </a:r>
          </a:p>
          <a:p>
            <a:endParaRPr lang="en-US" dirty="0"/>
          </a:p>
          <a:p>
            <a:r>
              <a:rPr lang="en-US" dirty="0"/>
              <a:t>Modern Data Warehouse is probably one of the most common patterns that we are using, and which resonates well with our customers as it clarifies what they need to use and allows them to align their problems as they see them with a technical solution that we can supply on Azure. The key element of this is that is not prescriptive but is in certain way opinionated in saying OK these are the various components we have specific services that you may need. At the end this simplifies and rationalizes that for customers.</a:t>
            </a:r>
          </a:p>
          <a:p>
            <a:endParaRPr lang="en-US" dirty="0"/>
          </a:p>
          <a:p>
            <a:r>
              <a:rPr lang="en-US" dirty="0"/>
              <a:t>MDW is solving a very well understood pipeline problem that users have been solving on prem for several years. It is about taking different sources of data, both on prem and in the cloud, and both structured and unstructured, dropping them into the Data Lake using something like Azure Data Factory, which is very powerful due to the diversity of sources it can support, both for on-prem and cloud-based sources, bring all that data across, reducing the barrier to ingest the data as much as possible.</a:t>
            </a:r>
          </a:p>
          <a:p>
            <a:endParaRPr lang="en-US" dirty="0"/>
          </a:p>
          <a:p>
            <a:r>
              <a:rPr lang="en-US" dirty="0"/>
              <a:t>Then we have something like Azure Databricks to start conforming the data, improving structure and the scheme and enriching the data by performing scalable analytics to generate cleansed and transformed data. Doing correlation across multiple data sets with that sort of fuzzy logic to bring those data sets together is what is driving the value.</a:t>
            </a:r>
          </a:p>
          <a:p>
            <a:endParaRPr lang="en-US" dirty="0"/>
          </a:p>
          <a:p>
            <a:r>
              <a:rPr lang="en-US" dirty="0"/>
              <a:t>Once we get that data enriched, we get ready to serve it. Again directly from the Data Lake we can use Azure SQL DW or Azure Databrick can also be used for the serving capabilities and then drive that into the more traditional cube and visualization layers that we have in Azure Analytics Services and PowerBI.</a:t>
            </a:r>
          </a:p>
          <a:p>
            <a:endParaRPr lang="en-US" dirty="0"/>
          </a:p>
          <a:p>
            <a:r>
              <a:rPr lang="en-US" dirty="0"/>
              <a:t>So this is a pattern that we see a lot of customers go towards. It drives a lot of value but also helps to clarify to customers what are the sort of services they need to go and interact with.</a:t>
            </a:r>
          </a:p>
          <a:p>
            <a:endParaRPr lang="en-US" dirty="0"/>
          </a:p>
        </p:txBody>
      </p:sp>
    </p:spTree>
    <p:extLst>
      <p:ext uri="{BB962C8B-B14F-4D97-AF65-F5344CB8AC3E}">
        <p14:creationId xmlns:p14="http://schemas.microsoft.com/office/powerpoint/2010/main" val="37739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pattern, that you can see is very similar to the previous one as its front-end of this pattern is largely the same as MDW is the Advanced Analytics one. The front-end may deal with a slightly more diverse set of data as it may deal more heavily with social media sources, but which can also be handled with Azure Data Factory to land the data into ADLS and then enriching it in place with Azure Databricks.</a:t>
            </a:r>
          </a:p>
          <a:p>
            <a:endParaRPr lang="en-US" dirty="0"/>
          </a:p>
          <a:p>
            <a:r>
              <a:rPr lang="en-US" dirty="0"/>
              <a:t>Here users may not just conform and enrich their data, but also leverage it to train ML models using Python or Spark ML and they can leverage Azure Databricks to do that too.</a:t>
            </a:r>
          </a:p>
          <a:p>
            <a:endParaRPr lang="en-US" dirty="0"/>
          </a:p>
          <a:p>
            <a:r>
              <a:rPr lang="en-US" dirty="0"/>
              <a:t>And then it is about serving it. And here is where it may diverge a little bit more from MDW pattern in that we can follow the existing PowerBI visualization pipeline path as well as we did on MDW but then in addition store the data in something like Cosmos DB and then feed that data into an application. This is very common in something like a recommendation engine where the application is driven by the analysis from the data that came before. Again, this is a very common pattern, probably something that is more contemporary with the cloud rather than on prem. But still a very relevant pattern.</a:t>
            </a:r>
          </a:p>
        </p:txBody>
      </p:sp>
      <p:sp>
        <p:nvSpPr>
          <p:cNvPr id="4" name="Slide Number Placeholder 3"/>
          <p:cNvSpPr>
            <a:spLocks noGrp="1"/>
          </p:cNvSpPr>
          <p:nvPr>
            <p:ph type="sldNum" sz="quarter" idx="5"/>
          </p:nvPr>
        </p:nvSpPr>
        <p:spPr/>
        <p:txBody>
          <a:bodyPr/>
          <a:lstStyle/>
          <a:p>
            <a:fld id="{4484ABEE-72D2-4711-B507-13A06E438805}" type="slidenum">
              <a:rPr lang="en-US" smtClean="0"/>
              <a:t>17</a:t>
            </a:fld>
            <a:endParaRPr lang="en-US"/>
          </a:p>
        </p:txBody>
      </p:sp>
    </p:spTree>
    <p:extLst>
      <p:ext uri="{BB962C8B-B14F-4D97-AF65-F5344CB8AC3E}">
        <p14:creationId xmlns:p14="http://schemas.microsoft.com/office/powerpoint/2010/main" val="936866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r>
              <a:rPr lang="en-US" dirty="0"/>
              <a:t>The last pattern I want to mention today is dealing with IOT. Part of the explosion of data we are seeing is the very increased prevalence of IOT sensors and flowing that data reads.</a:t>
            </a:r>
          </a:p>
          <a:p>
            <a:endParaRPr lang="en-US" dirty="0"/>
          </a:p>
          <a:p>
            <a:r>
              <a:rPr lang="en-US" dirty="0"/>
              <a:t>One of the characteristics of IOT pipelines is that we have what it is considered the Hot path, where data is being processed almost in real-time to drive things such as alerting or automated responses in for instance automated factory. And then the Cold or cooler path where data is batched up and maybe converged with other data sets to drive the BI or visualization to drive insights.</a:t>
            </a:r>
          </a:p>
          <a:p>
            <a:endParaRPr lang="en-US" dirty="0"/>
          </a:p>
          <a:p>
            <a:r>
              <a:rPr lang="en-US" dirty="0"/>
              <a:t>And we can see here the Hot path where we are bringing the data through a message broker such as Apache Kafka that we support on both HDInsight and Event Hub or even Event Hub capture itself supports this pattern where we got the Hot path driving data into Azure through its micro-batch technology and then through its Cooler path driving the data into ADLS Gen2 and then processing it as we’ve done in the previous patterns as well.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CB1DF0-1803-4FAE-9A92-0E50F2FC2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Arial Unicode MS"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Arial Unicode MS" pitchFamily="34" charset="-128"/>
              <a:cs typeface="+mn-cs"/>
            </a:endParaRPr>
          </a:p>
        </p:txBody>
      </p:sp>
    </p:spTree>
    <p:extLst>
      <p:ext uri="{BB962C8B-B14F-4D97-AF65-F5344CB8AC3E}">
        <p14:creationId xmlns:p14="http://schemas.microsoft.com/office/powerpoint/2010/main" val="3924115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34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052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450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How do we migrate from Gen1 to Gen2?</a:t>
            </a:r>
          </a:p>
          <a:p>
            <a:pPr marL="228600" indent="-228600">
              <a:buAutoNum type="arabicPeriod"/>
            </a:pPr>
            <a:r>
              <a:rPr lang="en-US" dirty="0"/>
              <a:t>On prem </a:t>
            </a:r>
            <a:r>
              <a:rPr lang="en-US" dirty="0">
                <a:sym typeface="Wingdings" panose="05000000000000000000" pitchFamily="2" charset="2"/>
              </a:rPr>
              <a:t> they use ADF (Azure Data Factory) or 3</a:t>
            </a:r>
            <a:r>
              <a:rPr lang="en-US" baseline="30000" dirty="0">
                <a:sym typeface="Wingdings" panose="05000000000000000000" pitchFamily="2" charset="2"/>
              </a:rPr>
              <a:t>rd</a:t>
            </a:r>
            <a:r>
              <a:rPr lang="en-US" dirty="0">
                <a:sym typeface="Wingdings" panose="05000000000000000000" pitchFamily="2" charset="2"/>
              </a:rPr>
              <a:t> party products</a:t>
            </a:r>
          </a:p>
          <a:p>
            <a:pPr marL="228600" indent="-228600">
              <a:buAutoNum type="arabicPeriod"/>
            </a:pPr>
            <a:r>
              <a:rPr lang="en-US" dirty="0">
                <a:sym typeface="Wingdings" panose="05000000000000000000" pitchFamily="2" charset="2"/>
              </a:rPr>
              <a:t>Why do I need Azure DW  only needed for pass through queries, better performance</a:t>
            </a:r>
          </a:p>
          <a:p>
            <a:pPr marL="228600" indent="-228600">
              <a:buAutoNum type="arabicPeriod"/>
            </a:pPr>
            <a:r>
              <a:rPr lang="en-US" dirty="0">
                <a:sym typeface="Wingdings" panose="05000000000000000000" pitchFamily="2" charset="2"/>
              </a:rPr>
              <a:t>Maximum capacity  as much data as you want, as many files as you want, max file size is 5 TB, Bandwidth is higher than blob</a:t>
            </a:r>
          </a:p>
          <a:p>
            <a:pPr marL="228600" indent="-228600">
              <a:buAutoNum type="arabicPeriod"/>
            </a:pPr>
            <a:endParaRPr lang="en-US" dirty="0">
              <a:sym typeface="Wingdings" panose="05000000000000000000" pitchFamily="2" charset="2"/>
            </a:endParaRPr>
          </a:p>
          <a:p>
            <a:pPr marL="228600" indent="-228600">
              <a:buAutoNum type="arabicPeriod"/>
            </a:pPr>
            <a:endParaRPr lang="en-US" dirty="0">
              <a:sym typeface="Wingdings" panose="05000000000000000000" pitchFamily="2" charset="2"/>
            </a:endParaRPr>
          </a:p>
          <a:p>
            <a:pPr marL="228600" indent="-228600">
              <a:buAutoNum type="arabicPeriod"/>
            </a:pPr>
            <a:r>
              <a:rPr lang="en-US" dirty="0">
                <a:sym typeface="Wingdings" panose="05000000000000000000" pitchFamily="2" charset="2"/>
              </a:rPr>
              <a:t>ADF using data bricks (check in the ADF documentation)</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For data bricks they need to create a </a:t>
            </a:r>
            <a:r>
              <a:rPr lang="en-US" b="1" dirty="0"/>
              <a:t>service principal</a:t>
            </a:r>
            <a:r>
              <a:rPr lang="en-US" b="0" dirty="0"/>
              <a:t> (see documentation Tutorial: Access data lake store suing data bricks)</a:t>
            </a:r>
            <a:endParaRPr lang="en-US" b="1" dirty="0"/>
          </a:p>
          <a:p>
            <a:pPr marL="685800" lvl="1" indent="-228600">
              <a:buAutoNum type="arabicPeriod"/>
            </a:pPr>
            <a:r>
              <a:rPr lang="en-US" b="0" dirty="0"/>
              <a:t>Storage Blob Data Contributor role (Access control- IAM) assigned to the service principal create</a:t>
            </a:r>
          </a:p>
          <a:p>
            <a:pPr marL="685800" lvl="1" indent="-228600">
              <a:buAutoNum type="arabicPeriod"/>
            </a:pPr>
            <a:endParaRPr lang="en-US" b="0" dirty="0"/>
          </a:p>
          <a:p>
            <a:pPr marL="685800" lvl="1" indent="-228600">
              <a:buAutoNum type="arabicPeriod"/>
            </a:pPr>
            <a:r>
              <a:rPr lang="en-US" b="0" dirty="0"/>
              <a:t>Be familiar with connecting your Data Bricks cluster with your ADLS Gen2 account. This requires a little script to be added to the notebook</a:t>
            </a:r>
          </a:p>
          <a:p>
            <a:pPr marL="685800" lvl="1" indent="-228600">
              <a:buAutoNum type="arabicPeriod"/>
            </a:pPr>
            <a:endParaRPr lang="en-US" b="0" dirty="0"/>
          </a:p>
          <a:p>
            <a:pPr marL="685800" lvl="1" indent="-228600">
              <a:buAutoNum type="arabicPeriod"/>
            </a:pPr>
            <a:r>
              <a:rPr lang="en-US" b="0" dirty="0"/>
              <a:t>Open Azure Storage Explorer and create a file system (a container) </a:t>
            </a:r>
          </a:p>
          <a:p>
            <a:pPr marL="685800" lvl="1" indent="-228600">
              <a:buAutoNum type="arabicPeriod"/>
            </a:pPr>
            <a:endParaRPr lang="en-US" b="0" dirty="0"/>
          </a:p>
          <a:p>
            <a:pPr marL="685800" lvl="1" indent="-228600">
              <a:buAutoNum type="arabicPeriod"/>
            </a:pPr>
            <a:r>
              <a:rPr lang="en-US" b="0" dirty="0"/>
              <a:t>Create a service principal and give access to ADLS Gen2</a:t>
            </a:r>
          </a:p>
          <a:p>
            <a:pPr marL="685800" lvl="1" indent="-228600">
              <a:buAutoNum type="arabicPeriod"/>
            </a:pPr>
            <a:endParaRPr lang="en-US" b="0" dirty="0"/>
          </a:p>
          <a:p>
            <a:pPr marL="685800" lvl="1" indent="-228600">
              <a:buAutoNum type="arabicPeriod"/>
            </a:pPr>
            <a:r>
              <a:rPr lang="en-US" b="0" dirty="0"/>
              <a:t>Add the snippet of code (tenant-id is AAD / Properties / Directory ID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73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AA3956-868B-4200-9482-2B872CEA553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2/25/2019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730889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talk about the context that a lot of your customers are finding themselves in regarding the explosion of data they have to deal with to drive insights</a:t>
            </a:r>
          </a:p>
          <a:p>
            <a:r>
              <a:rPr lang="en-US" dirty="0"/>
              <a:t>We will also talk about the key capabilities of Azure Data Lake Storage Gen2 which will would help you being successful in creating Analytics Solutions</a:t>
            </a:r>
          </a:p>
          <a:p>
            <a:r>
              <a:rPr lang="en-US" dirty="0"/>
              <a:t>Then we will create an ADLS Gen2 account by using Azure Portal, something that you will need for the Hackathon on day 3</a:t>
            </a:r>
          </a:p>
          <a:p>
            <a:r>
              <a:rPr lang="en-US" dirty="0"/>
              <a:t>Then I would like to go over a high-level Technical Overview and touch on ADLS Gen2 value proposition, something that could help you when discussing with your customers solutions that you may be implementing</a:t>
            </a:r>
          </a:p>
          <a:p>
            <a:r>
              <a:rPr lang="en-US" dirty="0"/>
              <a:t>As you most probably need to understand the cost of operating your solutions, we will go over the pricing for ADLS Gen2 and I will share some results based on 3 POCs we executed</a:t>
            </a:r>
          </a:p>
          <a:p>
            <a:r>
              <a:rPr lang="en-US" dirty="0"/>
              <a:t>Finally, we can go over some variations of the DWH pattern </a:t>
            </a:r>
            <a:r>
              <a:rPr lang="en-US" dirty="0" err="1"/>
              <a:t>Kal</a:t>
            </a:r>
            <a:r>
              <a:rPr lang="en-US" dirty="0"/>
              <a:t> mentioned.</a:t>
            </a:r>
          </a:p>
          <a:p>
            <a:endParaRPr lang="en-US" dirty="0"/>
          </a:p>
        </p:txBody>
      </p:sp>
      <p:sp>
        <p:nvSpPr>
          <p:cNvPr id="4" name="Slide Number Placeholder 3"/>
          <p:cNvSpPr>
            <a:spLocks noGrp="1"/>
          </p:cNvSpPr>
          <p:nvPr>
            <p:ph type="sldNum" sz="quarter" idx="5"/>
          </p:nvPr>
        </p:nvSpPr>
        <p:spPr/>
        <p:txBody>
          <a:bodyPr/>
          <a:lstStyle/>
          <a:p>
            <a:fld id="{4484ABEE-72D2-4711-B507-13A06E438805}" type="slidenum">
              <a:rPr lang="en-US" smtClean="0"/>
              <a:t>2</a:t>
            </a:fld>
            <a:endParaRPr lang="en-US"/>
          </a:p>
        </p:txBody>
      </p:sp>
    </p:spTree>
    <p:extLst>
      <p:ext uri="{BB962C8B-B14F-4D97-AF65-F5344CB8AC3E}">
        <p14:creationId xmlns:p14="http://schemas.microsoft.com/office/powerpoint/2010/main" val="2164086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 challenges we see that customers are currently facing is in dealing with data that exists both on prem and in the cloud, data coming from operational DBs, data coming from streaming sources, data coming from social media platforms.</a:t>
            </a:r>
          </a:p>
          <a:p>
            <a:r>
              <a:rPr lang="en-US" dirty="0"/>
              <a:t>The data that customers are trying to herd exists in multiple locations and part of the challenge that they are facing is on building an architecture that can address that</a:t>
            </a:r>
          </a:p>
          <a:p>
            <a:r>
              <a:rPr lang="en-US" dirty="0"/>
              <a:t>How do they solve this data challenges? Do they do it all on prem? Do they do it all in the cloud?</a:t>
            </a:r>
          </a:p>
          <a:p>
            <a:r>
              <a:rPr lang="en-US" dirty="0"/>
              <a:t>What if there is a need to do it across both platforms? Can they develop a data strategy and use a data store that could help them be successful in dealing with the challenges on trying to drive insights with the modern data estate being structured the way that it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35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part of the way they can help address those challenges in dealing with their data state that exists in multiple planes is by using a data lake. A data lake is a centralized repository that allows you to store all your data, structured and unstructured at any scale.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528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this decision towards implementing a data lake is made, what are the characteristics that make a great data lake? This really boils down to 5 or 6 key issues:</a:t>
            </a:r>
          </a:p>
          <a:p>
            <a:r>
              <a:rPr lang="en-US" dirty="0"/>
              <a:t>The first is scalability. Obviously, if you are building a data lake store that continues to multiply over time, you need a data lake to be massively scalable and able to support PBs of data and with global coverage or multiple locations so you can store the data closer to where you need it.</a:t>
            </a:r>
          </a:p>
          <a:p>
            <a:r>
              <a:rPr lang="en-US" dirty="0"/>
              <a:t>The second criteria is around Security. When you start talking about doing analytics on multiple locations, you have to be able to provide customers with security that is granular in its scope. Down to file and folder level of security is critical when you are doing this kind of work</a:t>
            </a:r>
          </a:p>
          <a:p>
            <a:r>
              <a:rPr lang="en-US" dirty="0"/>
              <a:t>The third criteria is performance. When you are doing data analytics you need to make decisions and drive insights quickly. Your data lake should not be a bottleneck in your data pipeline.</a:t>
            </a:r>
          </a:p>
          <a:p>
            <a:r>
              <a:rPr lang="en-US" dirty="0"/>
              <a:t>Fourth is integration friendly. Very rarely we run into situations where a customer don’t have prior relationships with data management vendors or ISVs. Your data lake storage should support those solutions and integrate with a vast number of partners to reduce implementation effort</a:t>
            </a:r>
          </a:p>
          <a:p>
            <a:r>
              <a:rPr lang="en-US" dirty="0"/>
              <a:t>Fifth is costs effectiveness. As the solution starts to grow, the cost to expand an on prem solution can be challenging. You need to have a data lake solution that is cost-effective in order to make these initiatives make sense. Cloud economic model bring benefits impossible to match with an on prem solution</a:t>
            </a:r>
          </a:p>
          <a:p>
            <a:pPr marL="0" indent="0">
              <a:buNone/>
            </a:pPr>
            <a:r>
              <a:rPr lang="en-US" dirty="0"/>
              <a:t>Finally, the idea of Data Management and Data Governance: where is the data coming from?, how long it has been in the location?, what is the underlying metadata? For many of our customers it is critical to provide to their constituents the ability to answer these questions.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766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the previous challenges, we used them and used them as a guide or blue print for helping us to build ADLS Gen2</a:t>
            </a:r>
          </a:p>
          <a:p>
            <a:r>
              <a:rPr lang="en-US" dirty="0"/>
              <a:t>What we mean by No-compromise Data Lake is that we took the best of what is available with the cloud object platform, the massive scale that you get with Azure Blob Storage, the economics that you get with running with the cloud object store and we combined it with the compelling feature set that you see in any advanced on prem data lake.</a:t>
            </a:r>
          </a:p>
          <a:p>
            <a:pPr marL="228600" indent="-228600">
              <a:buAutoNum type="arabicPeriod"/>
            </a:pPr>
            <a:r>
              <a:rPr lang="en-US" dirty="0"/>
              <a:t>Security: ADLS’ file system support POSIX compliant fine-grain ACLs </a:t>
            </a:r>
            <a:r>
              <a:rPr lang="en-US" dirty="0">
                <a:sym typeface="Wingdings" panose="05000000000000000000" pitchFamily="2" charset="2"/>
              </a:rPr>
              <a:t>built on top of the security Azure Object storage provides</a:t>
            </a:r>
          </a:p>
          <a:p>
            <a:pPr marL="228600" indent="-228600">
              <a:buAutoNum type="arabicPeriod"/>
            </a:pPr>
            <a:r>
              <a:rPr lang="en-US" dirty="0">
                <a:sym typeface="Wingdings" panose="05000000000000000000" pitchFamily="2" charset="2"/>
              </a:rPr>
              <a:t>Manageability: inherit all features that are available in Azure Blob Storage</a:t>
            </a:r>
          </a:p>
          <a:p>
            <a:pPr marL="228600" indent="-228600">
              <a:buAutoNum type="arabicPeriod"/>
            </a:pPr>
            <a:r>
              <a:rPr lang="en-US" dirty="0">
                <a:sym typeface="Wingdings" panose="05000000000000000000" pitchFamily="2" charset="2"/>
              </a:rPr>
              <a:t>Speed: File/folder atomic operations take less to complete than object-level</a:t>
            </a:r>
          </a:p>
          <a:p>
            <a:pPr marL="228600" indent="-228600">
              <a:buAutoNum type="arabicPeriod"/>
            </a:pPr>
            <a:r>
              <a:rPr lang="en-US" dirty="0">
                <a:sym typeface="Wingdings" panose="05000000000000000000" pitchFamily="2" charset="2"/>
              </a:rPr>
              <a:t>Scalable: Object Blob Storage availability and scale</a:t>
            </a:r>
          </a:p>
          <a:p>
            <a:pPr marL="228600" indent="-228600">
              <a:buAutoNum type="arabicPeriod"/>
            </a:pPr>
            <a:r>
              <a:rPr lang="en-US" dirty="0">
                <a:sym typeface="Wingdings" panose="05000000000000000000" pitchFamily="2" charset="2"/>
              </a:rPr>
              <a:t>Same pricing as Object Blob Storage, lower cost than on-prem, ADLS Gen1 and very competitive with what you see in other cloud solutions</a:t>
            </a:r>
          </a:p>
          <a:p>
            <a:pPr marL="228600" indent="-228600">
              <a:buAutoNum type="arabicPeriod"/>
            </a:pPr>
            <a:r>
              <a:rPr lang="en-US" dirty="0">
                <a:sym typeface="Wingdings" panose="05000000000000000000" pitchFamily="2" charset="2"/>
              </a:rPr>
              <a:t>Integration ready as the </a:t>
            </a:r>
            <a:r>
              <a:rPr lang="en-US" sz="1200" b="0" i="0" u="none" strike="noStrike" kern="1200" dirty="0">
                <a:solidFill>
                  <a:schemeClr val="tx1"/>
                </a:solidFill>
                <a:effectLst/>
                <a:latin typeface="+mn-lt"/>
                <a:ea typeface="+mn-ea"/>
                <a:cs typeface="+mn-cs"/>
              </a:rPr>
              <a:t>Azure Blob File System (ABFS) driver is officially part of Apache Hadoop and Spark and is incorporated in many commercial distributions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65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38672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point I want to re-emphasize from an architectural perspective is the point that I mentioned when creating the ADLS Gen2 account and is that it has been developed on top of the existing, broadly deployed and proven value of the Azure Object Storage or Blob service.</a:t>
            </a:r>
          </a:p>
          <a:p>
            <a:endParaRPr lang="en-US" dirty="0"/>
          </a:p>
          <a:p>
            <a:r>
              <a:rPr lang="en-US" dirty="0"/>
              <a:t>Why is this important architecturally? The Azure Blob service already has several key capabilities that users are looking for when they build their enterprise data lakes that ADLS Gen2 can transitively benefit from. Things such as object tiering and policy-driven Lifecyle Management are key capabilities when you think about all the data you want to preserve but you don’t want to pay maximum price for it. Storing it at the most optimal tier at a low effort is key here.</a:t>
            </a:r>
          </a:p>
          <a:p>
            <a:endParaRPr lang="en-US" dirty="0"/>
          </a:p>
          <a:p>
            <a:r>
              <a:rPr lang="en-US" dirty="0"/>
              <a:t>Security capabilities and features that we already talked about. The AAD integration with Blob storage again applies to ADLS Gen 2. And other features such as customer managed keys for encryption and </a:t>
            </a:r>
            <a:r>
              <a:rPr lang="en-US" dirty="0" err="1"/>
              <a:t>vNet</a:t>
            </a:r>
            <a:r>
              <a:rPr lang="en-US" dirty="0"/>
              <a:t> integration. And all these features makes storing enterprise data as secure as possible and even more secure that what customers may be doing for instance on on-prem implementations.</a:t>
            </a:r>
          </a:p>
          <a:p>
            <a:endParaRPr lang="en-US" dirty="0"/>
          </a:p>
          <a:p>
            <a:r>
              <a:rPr lang="en-US" dirty="0"/>
              <a:t>The other aspect is the HA/DR stack that we have invest a lot of time to make it right for the Blob storage and this again applies to ADLS Gen2. The possibility to build redundant storage capabilities through GRS and RA-GRS, as well as ZRS capabilities. Doing this on the same stack allows us to benefit from the heavy lifting that Blob storage has already done.</a:t>
            </a:r>
          </a:p>
          <a:p>
            <a:endParaRPr lang="en-US" dirty="0"/>
          </a:p>
          <a:p>
            <a:r>
              <a:rPr lang="en-US" dirty="0"/>
              <a:t>So, understanding that Blob underpins everything is the first step to understanding where the value and benefit of ADLS Gen2 comes from. And then we built on top of that. We have a hierarchical file system that provides file and folder hierarchy. We also have granular ACLs and atomic file transactions driving the performance and cost benefits. Things such as atomic directory renames and manipulation are key to driving analytics performance. Having this capabilities means that it is an atomic operation vs. an unbound operation that is what we have in Blob storage today. Things such as </a:t>
            </a:r>
            <a:r>
              <a:rPr lang="en-US" dirty="0" err="1"/>
              <a:t>Posix</a:t>
            </a:r>
            <a:r>
              <a:rPr lang="en-US" dirty="0"/>
              <a:t>-compliant ACLs again relies on hierarchical name spaces.</a:t>
            </a:r>
          </a:p>
          <a:p>
            <a:endParaRPr lang="en-US" dirty="0"/>
          </a:p>
          <a:p>
            <a:r>
              <a:rPr lang="en-US" dirty="0"/>
              <a:t>And on top of all that we have two APIs. We have the existing Blob API and now we got the new ADLS Gen2 API, which is a file system type API designed specifically for Analytics. The key point is that these two APIs interop across the entire shared data stack which again makes the value pop out even further. It is not just a dedicated file system and then a separate siloed object storage. It is a shared space when I get all these capabilities in an equal fashion.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295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823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12583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72921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19624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665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9190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48821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9490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9765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7094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791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439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096001"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17286" y="2778035"/>
            <a:ext cx="5256348" cy="1301932"/>
          </a:xfrm>
        </p:spPr>
        <p:txBody>
          <a:bodyPr anchor="ctr"/>
          <a:lstStyle>
            <a:lvl1pPr>
              <a:defRPr sz="4400" spc="10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0856544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01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1983372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1968223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1024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389946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2495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868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00226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31239437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367801961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0893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24953071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68607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742536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1087107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29604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528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95367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212925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77557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4800723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9735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42411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651320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885832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771646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222791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81382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06995979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08581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76630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8235559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575040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47360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22414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308921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8100773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7927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616431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66881679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1480854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88154122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07071820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91934587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01473827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188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50319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23121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952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1794053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tatement">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550881" y="2084186"/>
            <a:ext cx="3592554" cy="2744080"/>
          </a:xfrm>
          <a:prstGeom prst="rect">
            <a:avLst/>
          </a:prstGeom>
        </p:spPr>
        <p:txBody>
          <a:bodyPr lIns="146304" tIns="91440" rIns="146304" bIns="91440" anchor="ctr">
            <a:noAutofit/>
          </a:bodyPr>
          <a:lstStyle>
            <a:lvl1pPr marL="0" indent="0">
              <a:lnSpc>
                <a:spcPts val="5882"/>
              </a:lnSpc>
              <a:spcBef>
                <a:spcPts val="0"/>
              </a:spcBef>
              <a:spcAft>
                <a:spcPts val="0"/>
              </a:spcAft>
              <a:buFontTx/>
              <a:buNone/>
              <a:defRPr sz="5294" b="0" i="0" baseline="0">
                <a:solidFill>
                  <a:schemeClr val="bg1"/>
                </a:solidFill>
                <a:latin typeface="+mj-lt"/>
              </a:defRPr>
            </a:lvl1pPr>
          </a:lstStyle>
          <a:p>
            <a:pPr lvl="0"/>
            <a:r>
              <a:rPr lang="en-US"/>
              <a:t>Modern</a:t>
            </a:r>
            <a:br>
              <a:rPr lang="en-US"/>
            </a:br>
            <a:r>
              <a:rPr lang="en-US"/>
              <a:t>datacenter</a:t>
            </a:r>
            <a:br>
              <a:rPr lang="en-US"/>
            </a:br>
            <a:r>
              <a:rPr lang="en-US"/>
              <a:t>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dirty="0"/>
              <a:t>Microsoft Confidential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dirty="0"/>
          </a:p>
        </p:txBody>
      </p:sp>
      <p:sp>
        <p:nvSpPr>
          <p:cNvPr id="7" name="Rectangle 6"/>
          <p:cNvSpPr/>
          <p:nvPr userDrawn="1"/>
        </p:nvSpPr>
        <p:spPr bwMode="auto">
          <a:xfrm>
            <a:off x="3854938" y="1199479"/>
            <a:ext cx="537845" cy="537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772135" y="5132469"/>
            <a:ext cx="537845" cy="537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65536" y="5132469"/>
            <a:ext cx="537845" cy="537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99217" y="1187620"/>
            <a:ext cx="537845" cy="537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338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fltVal val="0.5"/>
                                          </p:val>
                                        </p:tav>
                                        <p:tav tm="100000">
                                          <p:val>
                                            <p:strVal val="#ppt_x"/>
                                          </p:val>
                                        </p:tav>
                                      </p:tavLst>
                                    </p:anim>
                                    <p:anim calcmode="lin" valueType="num">
                                      <p:cBhvr>
                                        <p:cTn id="18" dur="500" fill="hold"/>
                                        <p:tgtEl>
                                          <p:spTgt spid="10"/>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anim calcmode="lin" valueType="num">
                                      <p:cBhvr>
                                        <p:cTn id="38" dur="500" fill="hold"/>
                                        <p:tgtEl>
                                          <p:spTgt spid="5"/>
                                        </p:tgtEl>
                                        <p:attrNameLst>
                                          <p:attrName>ppt_x</p:attrName>
                                        </p:attrNameLst>
                                      </p:cBhvr>
                                      <p:tavLst>
                                        <p:tav tm="0">
                                          <p:val>
                                            <p:fltVal val="0.5"/>
                                          </p:val>
                                        </p:tav>
                                        <p:tav tm="100000">
                                          <p:val>
                                            <p:strVal val="#ppt_x"/>
                                          </p:val>
                                        </p:tav>
                                      </p:tavLst>
                                    </p:anim>
                                    <p:anim calcmode="lin" valueType="num">
                                      <p:cBhvr>
                                        <p:cTn id="39"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784530351"/>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519083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1" y="1"/>
            <a:ext cx="12192000" cy="727571"/>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7"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4" y="2084186"/>
            <a:ext cx="5085476" cy="1793104"/>
          </a:xfrm>
          <a:noFill/>
        </p:spPr>
        <p:txBody>
          <a:bodyPr lIns="146304" tIns="91440" rIns="146304" bIns="91440" anchor="t" anchorCtr="0"/>
          <a:lstStyle>
            <a:lvl1pPr>
              <a:defRPr sz="5880"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2885540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649792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1" y="1"/>
            <a:ext cx="12192000" cy="727571"/>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7"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4" y="2084186"/>
            <a:ext cx="5085476" cy="1793104"/>
          </a:xfrm>
          <a:noFill/>
        </p:spPr>
        <p:txBody>
          <a:bodyPr lIns="146304" tIns="91440" rIns="146304" bIns="91440" anchor="t" anchorCtr="0"/>
          <a:lstStyle>
            <a:lvl1pPr>
              <a:defRPr sz="5880"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777111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 y="1"/>
            <a:ext cx="12192000" cy="727571"/>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7"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0"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4016527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
            <a:ext cx="12192000" cy="727571"/>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0"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261032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1" y="1"/>
            <a:ext cx="12192000" cy="727571"/>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12" indent="0">
              <a:buNone/>
              <a:defRPr sz="3135"/>
            </a:lvl2pPr>
            <a:lvl3pPr marL="560020" indent="0">
              <a:buNone/>
              <a:defRPr sz="3135"/>
            </a:lvl3pPr>
            <a:lvl4pPr marL="784027" indent="0">
              <a:buNone/>
              <a:defRPr sz="3135"/>
            </a:lvl4pPr>
            <a:lvl5pPr marL="1008036" indent="0">
              <a:buNone/>
              <a:defRPr sz="3135"/>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12" indent="0">
              <a:buNone/>
              <a:defRPr sz="3135"/>
            </a:lvl2pPr>
            <a:lvl3pPr marL="560020" indent="0">
              <a:buNone/>
              <a:defRPr sz="3135"/>
            </a:lvl3pPr>
            <a:lvl4pPr marL="784027" indent="0">
              <a:buNone/>
              <a:defRPr sz="3135"/>
            </a:lvl4pPr>
            <a:lvl5pPr marL="1008036" indent="0">
              <a:buNone/>
              <a:defRPr sz="3135"/>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12" indent="0">
              <a:buNone/>
              <a:defRPr sz="3135"/>
            </a:lvl2pPr>
            <a:lvl3pPr marL="560020" indent="0">
              <a:buNone/>
              <a:defRPr sz="3135"/>
            </a:lvl3pPr>
            <a:lvl4pPr marL="784027" indent="0">
              <a:buNone/>
              <a:defRPr sz="3135"/>
            </a:lvl4pPr>
            <a:lvl5pPr marL="1008036" indent="0">
              <a:buNone/>
              <a:defRPr sz="3135"/>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5">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4172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36" indent="0">
              <a:buNone/>
              <a:defRPr sz="1567"/>
            </a:lvl5pPr>
          </a:lstStyle>
          <a:p>
            <a:pPr lvl="0"/>
            <a:r>
              <a:rPr lang="en-US"/>
              <a:t>Click to edit Master text styles</a:t>
            </a:r>
          </a:p>
        </p:txBody>
      </p:sp>
    </p:spTree>
    <p:extLst>
      <p:ext uri="{BB962C8B-B14F-4D97-AF65-F5344CB8AC3E}">
        <p14:creationId xmlns:p14="http://schemas.microsoft.com/office/powerpoint/2010/main" val="140328307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2"/>
            <a:ext cx="11653834" cy="3137898"/>
          </a:xfrm>
        </p:spPr>
        <p:txBody>
          <a:bodyPr/>
          <a:lstStyle>
            <a:lvl1pPr>
              <a:defRPr sz="568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58258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2"/>
            <a:ext cx="11653834" cy="3137898"/>
          </a:xfrm>
        </p:spPr>
        <p:txBody>
          <a:bodyPr/>
          <a:lstStyle>
            <a:lvl1pPr>
              <a:defRPr sz="568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17987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4"/>
            <a:ext cx="11653834" cy="1793071"/>
          </a:xfrm>
        </p:spPr>
        <p:txBody>
          <a:bodyPr/>
          <a:lstStyle>
            <a:lvl1pPr>
              <a:defRPr sz="5684">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70"/>
            <a:ext cx="7171399" cy="510461"/>
          </a:xfrm>
        </p:spPr>
        <p:txBody>
          <a:bodyPr/>
          <a:lstStyle>
            <a:lvl1pPr marL="0" indent="0">
              <a:buNone/>
              <a:defRPr sz="2352">
                <a:gradFill>
                  <a:gsLst>
                    <a:gs pos="1250">
                      <a:schemeClr val="tx1"/>
                    </a:gs>
                    <a:gs pos="100000">
                      <a:schemeClr val="tx1"/>
                    </a:gs>
                  </a:gsLst>
                  <a:lin ang="5400000" scaled="0"/>
                </a:gradFill>
                <a:latin typeface="+mn-lt"/>
              </a:defRPr>
            </a:lvl1pPr>
            <a:lvl2pPr>
              <a:defRPr sz="2352"/>
            </a:lvl2pPr>
            <a:lvl3pPr>
              <a:defRPr sz="2352"/>
            </a:lvl3pPr>
            <a:lvl4pPr>
              <a:defRPr sz="2352"/>
            </a:lvl4pPr>
            <a:lvl5pPr>
              <a:defRPr sz="2352"/>
            </a:lvl5pPr>
          </a:lstStyle>
          <a:p>
            <a:pPr lvl="0"/>
            <a:r>
              <a:rPr lang="en-US"/>
              <a:t>Click to edit Master text styles</a:t>
            </a:r>
          </a:p>
        </p:txBody>
      </p:sp>
    </p:spTree>
    <p:extLst>
      <p:ext uri="{BB962C8B-B14F-4D97-AF65-F5344CB8AC3E}">
        <p14:creationId xmlns:p14="http://schemas.microsoft.com/office/powerpoint/2010/main" val="325904191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4"/>
            <a:ext cx="11653834" cy="1793071"/>
          </a:xfrm>
        </p:spPr>
        <p:txBody>
          <a:bodyPr/>
          <a:lstStyle>
            <a:lvl1pPr>
              <a:defRPr sz="5684">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2">
                <a:gradFill>
                  <a:gsLst>
                    <a:gs pos="14159">
                      <a:schemeClr val="tx1"/>
                    </a:gs>
                    <a:gs pos="31000">
                      <a:schemeClr val="tx1"/>
                    </a:gs>
                  </a:gsLst>
                  <a:lin ang="5400000" scaled="0"/>
                </a:gradFill>
                <a:latin typeface="+mn-lt"/>
              </a:defRPr>
            </a:lvl1pPr>
            <a:lvl2pPr>
              <a:defRPr sz="2352">
                <a:gradFill>
                  <a:gsLst>
                    <a:gs pos="5224">
                      <a:srgbClr val="FFFFFF"/>
                    </a:gs>
                    <a:gs pos="31000">
                      <a:srgbClr val="FFFFFF"/>
                    </a:gs>
                  </a:gsLst>
                  <a:lin ang="5400000" scaled="0"/>
                </a:gradFill>
              </a:defRPr>
            </a:lvl2pPr>
            <a:lvl3pPr>
              <a:defRPr sz="2352">
                <a:gradFill>
                  <a:gsLst>
                    <a:gs pos="5224">
                      <a:srgbClr val="FFFFFF"/>
                    </a:gs>
                    <a:gs pos="31000">
                      <a:srgbClr val="FFFFFF"/>
                    </a:gs>
                  </a:gsLst>
                  <a:lin ang="5400000" scaled="0"/>
                </a:gradFill>
              </a:defRPr>
            </a:lvl3pPr>
            <a:lvl4pPr>
              <a:defRPr sz="2352">
                <a:gradFill>
                  <a:gsLst>
                    <a:gs pos="5224">
                      <a:srgbClr val="FFFFFF"/>
                    </a:gs>
                    <a:gs pos="31000">
                      <a:srgbClr val="FFFFFF"/>
                    </a:gs>
                  </a:gsLst>
                  <a:lin ang="5400000" scaled="0"/>
                </a:gradFill>
              </a:defRPr>
            </a:lvl4pPr>
            <a:lvl5pPr>
              <a:defRPr sz="2352">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5626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4"/>
            <a:ext cx="11653834" cy="1793071"/>
          </a:xfrm>
        </p:spPr>
        <p:txBody>
          <a:bodyPr/>
          <a:lstStyle>
            <a:lvl1pPr>
              <a:defRPr sz="5684">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2">
                <a:gradFill>
                  <a:gsLst>
                    <a:gs pos="54867">
                      <a:schemeClr val="tx1"/>
                    </a:gs>
                    <a:gs pos="31000">
                      <a:schemeClr val="tx1"/>
                    </a:gs>
                  </a:gsLst>
                  <a:lin ang="5400000" scaled="0"/>
                </a:gradFill>
                <a:latin typeface="+mn-lt"/>
              </a:defRPr>
            </a:lvl1pPr>
            <a:lvl2pPr>
              <a:defRPr sz="2352">
                <a:gradFill>
                  <a:gsLst>
                    <a:gs pos="5224">
                      <a:srgbClr val="FFFFFF"/>
                    </a:gs>
                    <a:gs pos="31000">
                      <a:srgbClr val="FFFFFF"/>
                    </a:gs>
                  </a:gsLst>
                  <a:lin ang="5400000" scaled="0"/>
                </a:gradFill>
              </a:defRPr>
            </a:lvl2pPr>
            <a:lvl3pPr>
              <a:defRPr sz="2352">
                <a:gradFill>
                  <a:gsLst>
                    <a:gs pos="5224">
                      <a:srgbClr val="FFFFFF"/>
                    </a:gs>
                    <a:gs pos="31000">
                      <a:srgbClr val="FFFFFF"/>
                    </a:gs>
                  </a:gsLst>
                  <a:lin ang="5400000" scaled="0"/>
                </a:gradFill>
              </a:defRPr>
            </a:lvl3pPr>
            <a:lvl4pPr>
              <a:defRPr sz="2352">
                <a:gradFill>
                  <a:gsLst>
                    <a:gs pos="5224">
                      <a:srgbClr val="FFFFFF"/>
                    </a:gs>
                    <a:gs pos="31000">
                      <a:srgbClr val="FFFFFF"/>
                    </a:gs>
                  </a:gsLst>
                  <a:lin ang="5400000" scaled="0"/>
                </a:gradFill>
              </a:defRPr>
            </a:lvl4pPr>
            <a:lvl5pPr>
              <a:defRPr sz="2352">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68857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05224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4934"/>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70496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5884345" cy="727571"/>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0"/>
            </a:lvl1pPr>
          </a:lstStyle>
          <a:p>
            <a:pPr lvl="0"/>
            <a:r>
              <a:rPr lang="en-US"/>
              <a:t>Click to edit Master text styles</a:t>
            </a:r>
          </a:p>
        </p:txBody>
      </p:sp>
    </p:spTree>
    <p:extLst>
      <p:ext uri="{BB962C8B-B14F-4D97-AF65-F5344CB8AC3E}">
        <p14:creationId xmlns:p14="http://schemas.microsoft.com/office/powerpoint/2010/main" val="305217713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8255873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2"/>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7"/>
            </a:lvl1pPr>
            <a:lvl2pPr>
              <a:defRPr sz="3527"/>
            </a:lvl2pPr>
            <a:lvl3pPr>
              <a:defRPr sz="3527"/>
            </a:lvl3pPr>
            <a:lvl4pPr>
              <a:defRPr sz="3527"/>
            </a:lvl4pPr>
            <a:lvl5pPr>
              <a:defRPr sz="3527"/>
            </a:lvl5pPr>
          </a:lstStyle>
          <a:p>
            <a:pPr lvl="0"/>
            <a:r>
              <a:rPr lang="en-US"/>
              <a:t>Click to edit Master text styles</a:t>
            </a:r>
          </a:p>
        </p:txBody>
      </p:sp>
    </p:spTree>
    <p:extLst>
      <p:ext uri="{BB962C8B-B14F-4D97-AF65-F5344CB8AC3E}">
        <p14:creationId xmlns:p14="http://schemas.microsoft.com/office/powerpoint/2010/main" val="166145458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7"/>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4">
                <a:latin typeface="+mn-lt"/>
              </a:defRPr>
            </a:lvl1pPr>
            <a:lvl2pPr>
              <a:defRPr sz="1764"/>
            </a:lvl2pPr>
            <a:lvl3pPr>
              <a:defRPr sz="1764"/>
            </a:lvl3pPr>
            <a:lvl4pPr>
              <a:defRPr sz="1764"/>
            </a:lvl4pPr>
            <a:lvl5pPr>
              <a:defRPr sz="1764"/>
            </a:lvl5pPr>
          </a:lstStyle>
          <a:p>
            <a:pPr lvl="0"/>
            <a:r>
              <a:rPr lang="en-US"/>
              <a:t>Click to edit Master text styles</a:t>
            </a:r>
          </a:p>
        </p:txBody>
      </p:sp>
    </p:spTree>
    <p:extLst>
      <p:ext uri="{BB962C8B-B14F-4D97-AF65-F5344CB8AC3E}">
        <p14:creationId xmlns:p14="http://schemas.microsoft.com/office/powerpoint/2010/main" val="46209963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
            <a:ext cx="12192000" cy="727571"/>
          </a:xfrm>
        </p:spPr>
        <p:txBody>
          <a:bodyPr/>
          <a:lstStyle/>
          <a:p>
            <a:r>
              <a:rPr lang="en-US"/>
              <a:t>Click icon to add picture</a:t>
            </a:r>
          </a:p>
        </p:txBody>
      </p:sp>
      <p:sp>
        <p:nvSpPr>
          <p:cNvPr id="2" name="Title 1"/>
          <p:cNvSpPr>
            <a:spLocks noGrp="1"/>
          </p:cNvSpPr>
          <p:nvPr>
            <p:ph type="title"/>
          </p:nvPr>
        </p:nvSpPr>
        <p:spPr/>
        <p:txBody>
          <a:bodyPr/>
          <a:lstStyle>
            <a:lvl1pPr>
              <a:defRPr sz="4703">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945845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7"/>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2"/>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2">
                <a:gradFill>
                  <a:gsLst>
                    <a:gs pos="2655">
                      <a:schemeClr val="bg1"/>
                    </a:gs>
                    <a:gs pos="29000">
                      <a:schemeClr val="bg1"/>
                    </a:gs>
                  </a:gsLst>
                  <a:lin ang="5400000" scaled="0"/>
                </a:gradFill>
              </a:defRPr>
            </a:lvl1pPr>
            <a:lvl2pPr>
              <a:defRPr sz="2352"/>
            </a:lvl2pPr>
            <a:lvl3pPr>
              <a:defRPr sz="2352"/>
            </a:lvl3pPr>
            <a:lvl4pPr>
              <a:defRPr sz="2352"/>
            </a:lvl4pPr>
            <a:lvl5pPr>
              <a:defRPr sz="2352"/>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2">
                <a:gradFill>
                  <a:gsLst>
                    <a:gs pos="2655">
                      <a:schemeClr val="bg1"/>
                    </a:gs>
                    <a:gs pos="29000">
                      <a:schemeClr val="bg1"/>
                    </a:gs>
                  </a:gsLst>
                  <a:lin ang="5400000" scaled="0"/>
                </a:gradFill>
              </a:defRPr>
            </a:lvl1pPr>
            <a:lvl2pPr>
              <a:defRPr sz="2352"/>
            </a:lvl2pPr>
            <a:lvl3pPr>
              <a:defRPr sz="2352"/>
            </a:lvl3pPr>
            <a:lvl4pPr>
              <a:defRPr sz="2352"/>
            </a:lvl4pPr>
            <a:lvl5pPr>
              <a:defRPr sz="2352"/>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2">
                <a:gradFill>
                  <a:gsLst>
                    <a:gs pos="2655">
                      <a:schemeClr val="bg1"/>
                    </a:gs>
                    <a:gs pos="29000">
                      <a:schemeClr val="bg1"/>
                    </a:gs>
                  </a:gsLst>
                  <a:lin ang="5400000" scaled="0"/>
                </a:gradFill>
              </a:defRPr>
            </a:lvl1pPr>
            <a:lvl2pPr>
              <a:defRPr sz="2352"/>
            </a:lvl2pPr>
            <a:lvl3pPr>
              <a:defRPr sz="2352"/>
            </a:lvl3pPr>
            <a:lvl4pPr>
              <a:defRPr sz="2352"/>
            </a:lvl4pPr>
            <a:lvl5pPr>
              <a:defRPr sz="2352"/>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2">
                <a:gradFill>
                  <a:gsLst>
                    <a:gs pos="2655">
                      <a:schemeClr val="bg1"/>
                    </a:gs>
                    <a:gs pos="29000">
                      <a:schemeClr val="bg1"/>
                    </a:gs>
                  </a:gsLst>
                  <a:lin ang="5400000" scaled="0"/>
                </a:gradFill>
              </a:defRPr>
            </a:lvl1pPr>
            <a:lvl2pPr>
              <a:defRPr sz="2352"/>
            </a:lvl2pPr>
            <a:lvl3pPr>
              <a:defRPr sz="2352"/>
            </a:lvl3pPr>
            <a:lvl4pPr>
              <a:defRPr sz="2352"/>
            </a:lvl4pPr>
            <a:lvl5pPr>
              <a:defRPr sz="2352"/>
            </a:lvl5pPr>
          </a:lstStyle>
          <a:p>
            <a:pPr lvl="0"/>
            <a:r>
              <a:rPr lang="en-US"/>
              <a:t>Click to edit Master text styles</a:t>
            </a:r>
          </a:p>
        </p:txBody>
      </p:sp>
    </p:spTree>
    <p:extLst>
      <p:ext uri="{BB962C8B-B14F-4D97-AF65-F5344CB8AC3E}">
        <p14:creationId xmlns:p14="http://schemas.microsoft.com/office/powerpoint/2010/main" val="23303917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7"/>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2">
                <a:gradFill>
                  <a:gsLst>
                    <a:gs pos="10619">
                      <a:schemeClr val="bg1"/>
                    </a:gs>
                    <a:gs pos="33000">
                      <a:schemeClr val="bg1"/>
                    </a:gs>
                  </a:gsLst>
                  <a:lin ang="5400000" scaled="0"/>
                </a:gradFill>
              </a:defRPr>
            </a:lvl1pPr>
            <a:lvl2pPr>
              <a:defRPr sz="1960"/>
            </a:lvl2pPr>
            <a:lvl3pPr>
              <a:defRPr sz="1960"/>
            </a:lvl3pPr>
            <a:lvl4pPr>
              <a:defRPr sz="1764"/>
            </a:lvl4pPr>
            <a:lvl5pPr>
              <a:defRPr sz="1764"/>
            </a:lvl5pPr>
          </a:lstStyle>
          <a:p>
            <a:pPr lvl="0"/>
            <a:r>
              <a:rPr lang="en-US"/>
              <a:t>Click to edit Master text styles</a:t>
            </a:r>
          </a:p>
        </p:txBody>
      </p:sp>
    </p:spTree>
    <p:extLst>
      <p:ext uri="{BB962C8B-B14F-4D97-AF65-F5344CB8AC3E}">
        <p14:creationId xmlns:p14="http://schemas.microsoft.com/office/powerpoint/2010/main" val="157810770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2"/>
            </a:lvl1pPr>
          </a:lstStyle>
          <a:p>
            <a:r>
              <a:rPr lang="en-US"/>
              <a:t>Click to edit Master title style</a:t>
            </a:r>
          </a:p>
        </p:txBody>
      </p:sp>
    </p:spTree>
    <p:extLst>
      <p:ext uri="{BB962C8B-B14F-4D97-AF65-F5344CB8AC3E}">
        <p14:creationId xmlns:p14="http://schemas.microsoft.com/office/powerpoint/2010/main" val="204749407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1311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7985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71019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4">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25279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2">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07528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0"/>
            </a:lvl1pPr>
          </a:lstStyle>
          <a:p>
            <a:r>
              <a:rPr lang="en-US"/>
              <a:t>Thank you</a:t>
            </a:r>
          </a:p>
        </p:txBody>
      </p:sp>
    </p:spTree>
    <p:extLst>
      <p:ext uri="{BB962C8B-B14F-4D97-AF65-F5344CB8AC3E}">
        <p14:creationId xmlns:p14="http://schemas.microsoft.com/office/powerpoint/2010/main" val="38537144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2/25/2019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14229007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1874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324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12431224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70D6-C328-4278-905F-20824F262E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A930D5-2035-461D-8CA2-0FF58ABCD58B}"/>
              </a:ext>
            </a:extLst>
          </p:cNvPr>
          <p:cNvSpPr>
            <a:spLocks noGrp="1"/>
          </p:cNvSpPr>
          <p:nvPr>
            <p:ph sz="half" idx="1"/>
          </p:nvPr>
        </p:nvSpPr>
        <p:spPr>
          <a:xfrm>
            <a:off x="838200" y="1825625"/>
            <a:ext cx="5181600" cy="218405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103AF3-55C3-4FFE-A9B2-8CC527EE83A9}"/>
              </a:ext>
            </a:extLst>
          </p:cNvPr>
          <p:cNvSpPr>
            <a:spLocks noGrp="1"/>
          </p:cNvSpPr>
          <p:nvPr>
            <p:ph sz="half" idx="2"/>
          </p:nvPr>
        </p:nvSpPr>
        <p:spPr>
          <a:xfrm>
            <a:off x="6172200" y="1825625"/>
            <a:ext cx="5181600" cy="218405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812C8F-ADEE-4579-85DE-23BD767BD784}"/>
              </a:ext>
            </a:extLst>
          </p:cNvPr>
          <p:cNvSpPr>
            <a:spLocks noGrp="1"/>
          </p:cNvSpPr>
          <p:nvPr>
            <p:ph type="dt" sz="half" idx="10"/>
          </p:nvPr>
        </p:nvSpPr>
        <p:spPr/>
        <p:txBody>
          <a:bodyPr/>
          <a:lstStyle/>
          <a:p>
            <a:fld id="{2732D49F-A8BC-4CBC-9000-0A6D5F48E3D3}" type="datetimeFigureOut">
              <a:rPr lang="en-US" smtClean="0"/>
              <a:t>2/25/2019</a:t>
            </a:fld>
            <a:endParaRPr lang="en-US"/>
          </a:p>
        </p:txBody>
      </p:sp>
      <p:sp>
        <p:nvSpPr>
          <p:cNvPr id="6" name="Footer Placeholder 5">
            <a:extLst>
              <a:ext uri="{FF2B5EF4-FFF2-40B4-BE49-F238E27FC236}">
                <a16:creationId xmlns:a16="http://schemas.microsoft.com/office/drawing/2014/main" id="{491C9335-CF95-43A1-B697-C7F10AD0B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829EE7-1A14-453B-8A57-F619A4057E34}"/>
              </a:ext>
            </a:extLst>
          </p:cNvPr>
          <p:cNvSpPr>
            <a:spLocks noGrp="1"/>
          </p:cNvSpPr>
          <p:nvPr>
            <p:ph type="sldNum" sz="quarter" idx="12"/>
          </p:nvPr>
        </p:nvSpPr>
        <p:spPr/>
        <p:txBody>
          <a:bodyPr/>
          <a:lstStyle/>
          <a:p>
            <a:fld id="{B4263017-69CE-4E82-9096-3BA814C9867B}" type="slidenum">
              <a:rPr lang="en-US" smtClean="0"/>
              <a:t>‹#›</a:t>
            </a:fld>
            <a:endParaRPr lang="en-US"/>
          </a:p>
        </p:txBody>
      </p:sp>
    </p:spTree>
    <p:extLst>
      <p:ext uri="{BB962C8B-B14F-4D97-AF65-F5344CB8AC3E}">
        <p14:creationId xmlns:p14="http://schemas.microsoft.com/office/powerpoint/2010/main" val="355565875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5" y="6119147"/>
            <a:ext cx="1253377" cy="268787"/>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9"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0"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5" y="481159"/>
            <a:ext cx="1421436" cy="300618"/>
          </a:xfrm>
          <a:prstGeom prst="rect">
            <a:avLst/>
          </a:prstGeom>
        </p:spPr>
      </p:pic>
      <p:sp>
        <p:nvSpPr>
          <p:cNvPr id="7" name="Text Placeholder 2"/>
          <p:cNvSpPr>
            <a:spLocks noGrp="1"/>
          </p:cNvSpPr>
          <p:nvPr>
            <p:ph type="body" sz="quarter" idx="13" hasCustomPrompt="1"/>
          </p:nvPr>
        </p:nvSpPr>
        <p:spPr>
          <a:xfrm>
            <a:off x="8337065" y="301618"/>
            <a:ext cx="3584142" cy="567015"/>
          </a:xfrm>
        </p:spPr>
        <p:txBody>
          <a:bodyPr lIns="182880" tIns="146304" rIns="182880" bIns="146304"/>
          <a:lstStyle>
            <a:lvl1pPr marL="0" indent="0" algn="r">
              <a:buNone/>
              <a:defRPr sz="1961">
                <a:latin typeface="+mn-lt"/>
              </a:defRPr>
            </a:lvl1pPr>
            <a:lvl2pPr marL="336089" indent="0">
              <a:buNone/>
              <a:defRPr sz="1961"/>
            </a:lvl2pPr>
            <a:lvl3pPr marL="560147" indent="0">
              <a:buNone/>
              <a:defRPr sz="1961"/>
            </a:lvl3pPr>
            <a:lvl4pPr marL="784208" indent="0">
              <a:buNone/>
              <a:defRPr sz="1961"/>
            </a:lvl4pPr>
            <a:lvl5pPr marL="1008266" indent="0">
              <a:buNone/>
              <a:defRPr sz="1961"/>
            </a:lvl5pPr>
          </a:lstStyle>
          <a:p>
            <a:pPr lvl="0"/>
            <a:r>
              <a:rPr lang="en-US" dirty="0"/>
              <a:t>Session Code Here</a:t>
            </a:r>
          </a:p>
        </p:txBody>
      </p:sp>
    </p:spTree>
    <p:extLst>
      <p:ext uri="{BB962C8B-B14F-4D97-AF65-F5344CB8AC3E}">
        <p14:creationId xmlns:p14="http://schemas.microsoft.com/office/powerpoint/2010/main" val="265184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5" y="6119147"/>
            <a:ext cx="1253377" cy="268787"/>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9"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0"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5" y="301618"/>
            <a:ext cx="3584142" cy="567015"/>
          </a:xfrm>
        </p:spPr>
        <p:txBody>
          <a:bodyPr lIns="182880" tIns="146304" rIns="182880" bIns="146304"/>
          <a:lstStyle>
            <a:lvl1pPr marL="0" indent="0" algn="r">
              <a:buNone/>
              <a:defRPr sz="1961">
                <a:latin typeface="+mn-lt"/>
              </a:defRPr>
            </a:lvl1pPr>
            <a:lvl2pPr marL="336089" indent="0">
              <a:buNone/>
              <a:defRPr sz="1961"/>
            </a:lvl2pPr>
            <a:lvl3pPr marL="560147" indent="0">
              <a:buNone/>
              <a:defRPr sz="1961"/>
            </a:lvl3pPr>
            <a:lvl4pPr marL="784208" indent="0">
              <a:buNone/>
              <a:defRPr sz="1961"/>
            </a:lvl4pPr>
            <a:lvl5pPr marL="1008266"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3" y="481158"/>
            <a:ext cx="1214651"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algn="l" defTabSz="914213"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647692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10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9" indent="0">
              <a:buNone/>
              <a:defRPr/>
            </a:lvl3pPr>
            <a:lvl4pPr marL="448119" indent="0">
              <a:buNone/>
              <a:defRPr/>
            </a:lvl4pPr>
            <a:lvl5pPr marL="6721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751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9" indent="0">
              <a:buNone/>
              <a:defRPr/>
            </a:lvl3pPr>
            <a:lvl4pPr marL="448119" indent="0">
              <a:buNone/>
              <a:defRPr/>
            </a:lvl4pPr>
            <a:lvl5pPr marL="6721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4909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2473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98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5"/>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010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5"/>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5159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008755"/>
          </a:xfrm>
        </p:spPr>
        <p:txBody>
          <a:bodyPr wrap="square">
            <a:spAutoFit/>
          </a:bodyPr>
          <a:lstStyle>
            <a:lvl1pPr marL="281630" indent="-28163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16" indent="-228563">
              <a:defRPr sz="2353"/>
            </a:lvl2pPr>
            <a:lvl3pPr marL="685688" indent="-165074">
              <a:tabLst/>
              <a:defRPr sz="1961"/>
            </a:lvl3pPr>
            <a:lvl4pPr marL="863458" indent="-177772">
              <a:defRPr/>
            </a:lvl4pPr>
            <a:lvl5pPr marL="1028532" indent="-16507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2008755"/>
          </a:xfrm>
        </p:spPr>
        <p:txBody>
          <a:bodyPr wrap="square">
            <a:spAutoFit/>
          </a:bodyPr>
          <a:lstStyle>
            <a:lvl1pPr marL="281630" indent="-28163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16" indent="-228563">
              <a:defRPr sz="2353"/>
            </a:lvl2pPr>
            <a:lvl3pPr marL="685688" indent="-165074">
              <a:tabLst/>
              <a:defRPr sz="1961"/>
            </a:lvl3pPr>
            <a:lvl4pPr marL="863458" indent="-177772">
              <a:defRPr/>
            </a:lvl4pPr>
            <a:lvl5pPr marL="1028532" indent="-16507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414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008755"/>
          </a:xfrm>
        </p:spPr>
        <p:txBody>
          <a:bodyPr wrap="square">
            <a:spAutoFit/>
          </a:bodyPr>
          <a:lstStyle>
            <a:lvl1pPr marL="281630" indent="-281630">
              <a:spcBef>
                <a:spcPts val="1200"/>
              </a:spcBef>
              <a:buClr>
                <a:schemeClr val="tx1"/>
              </a:buClr>
              <a:buFont typeface="Arial" pitchFamily="34" charset="0"/>
              <a:buChar char="•"/>
              <a:defRPr sz="3137"/>
            </a:lvl1pPr>
            <a:lvl2pPr marL="520616" indent="-228563">
              <a:defRPr sz="2353"/>
            </a:lvl2pPr>
            <a:lvl3pPr marL="685688" indent="-165074">
              <a:tabLst/>
              <a:defRPr sz="1961"/>
            </a:lvl3pPr>
            <a:lvl4pPr marL="863458" indent="-177772">
              <a:defRPr/>
            </a:lvl4pPr>
            <a:lvl5pPr marL="1028532" indent="-16507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2008755"/>
          </a:xfrm>
        </p:spPr>
        <p:txBody>
          <a:bodyPr wrap="square">
            <a:spAutoFit/>
          </a:bodyPr>
          <a:lstStyle>
            <a:lvl1pPr marL="281630" indent="-281630">
              <a:spcBef>
                <a:spcPts val="1200"/>
              </a:spcBef>
              <a:buClr>
                <a:schemeClr val="tx1"/>
              </a:buClr>
              <a:buFont typeface="Arial" pitchFamily="34" charset="0"/>
              <a:buChar char="•"/>
              <a:defRPr sz="3137"/>
            </a:lvl1pPr>
            <a:lvl2pPr marL="520616" indent="-228563">
              <a:defRPr sz="2353"/>
            </a:lvl2pPr>
            <a:lvl3pPr marL="685688" indent="-165074">
              <a:tabLst/>
              <a:defRPr sz="1961"/>
            </a:lvl3pPr>
            <a:lvl4pPr marL="863458" indent="-177772">
              <a:defRPr/>
            </a:lvl4pPr>
            <a:lvl5pPr marL="1028532" indent="-16507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7606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9605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802819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493307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123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8" y="1186357"/>
            <a:ext cx="8964248" cy="1158668"/>
          </a:xfrm>
          <a:noFill/>
        </p:spPr>
        <p:txBody>
          <a:bodyPr wrap="square" tIns="91440" bIns="91440" anchor="t" anchorCtr="0">
            <a:spAutoFit/>
          </a:bodyPr>
          <a:lstStyle>
            <a:lvl1pPr>
              <a:defRPr sz="7057" spc="-99"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8"/>
            <a:ext cx="8964246"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3856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86357"/>
            <a:ext cx="8964246" cy="1158668"/>
          </a:xfrm>
          <a:noFill/>
        </p:spPr>
        <p:txBody>
          <a:bodyPr wrap="square" tIns="91440" bIns="91440" anchor="t" anchorCtr="0">
            <a:spAutoFit/>
          </a:bodyPr>
          <a:lstStyle>
            <a:lvl1pPr>
              <a:defRPr sz="7057" spc="-99"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1924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668"/>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4961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668"/>
          </a:xfrm>
          <a:noFill/>
        </p:spPr>
        <p:txBody>
          <a:bodyPr tIns="91440" bIns="91440" anchor="t" anchorCtr="0">
            <a:spAutoFit/>
          </a:bodyPr>
          <a:lstStyle>
            <a:lvl1pPr>
              <a:defRPr sz="7057" spc="-99"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08616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107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076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marL="0" marR="0" lvl="0" indent="0" algn="ctr" defTabSz="913949" rtl="0" eaLnBrk="1" fontAlgn="base" latinLnBrk="0" hangingPunct="1">
              <a:lnSpc>
                <a:spcPct val="100000"/>
              </a:lnSpc>
              <a:spcBef>
                <a:spcPct val="0"/>
              </a:spcBef>
              <a:spcAft>
                <a:spcPct val="0"/>
              </a:spcAft>
              <a:buClrTx/>
              <a:buSzTx/>
              <a:buFontTx/>
              <a:buNone/>
              <a:tabLst/>
              <a:defRPr/>
            </a:pPr>
            <a:endParaRPr kumimoji="0" lang="en-US" sz="17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3" cy="202226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751990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3" cy="395276"/>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71"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4892" y="470069"/>
            <a:ext cx="1408079" cy="300618"/>
          </a:xfrm>
          <a:prstGeom prst="rect">
            <a:avLst/>
          </a:prstGeom>
        </p:spPr>
      </p:pic>
    </p:spTree>
    <p:extLst>
      <p:ext uri="{BB962C8B-B14F-4D97-AF65-F5344CB8AC3E}">
        <p14:creationId xmlns:p14="http://schemas.microsoft.com/office/powerpoint/2010/main" val="854237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43" indent="-28474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7" indent="-27540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89" indent="-28474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49" indent="-22405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09" indent="-22405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562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7004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184683"/>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8789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2"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947637776"/>
      </p:ext>
    </p:extLst>
  </p:cSld>
  <p:clrMapOvr>
    <a:masterClrMapping/>
  </p:clrMapOvr>
  <p:transition spd="slow">
    <p:push/>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244" y="1189177"/>
            <a:ext cx="11541549" cy="1537326"/>
          </a:xfrm>
        </p:spPr>
        <p:txBody>
          <a:bodyPr/>
          <a:lstStyle>
            <a:lvl1pPr marL="0" indent="0">
              <a:buNone/>
              <a:defRPr sz="2133">
                <a:solidFill>
                  <a:srgbClr val="191919"/>
                </a:solidFill>
              </a:defRPr>
            </a:lvl1pPr>
            <a:lvl2pPr marL="609271" indent="-243709">
              <a:defRPr sz="1866">
                <a:solidFill>
                  <a:srgbClr val="191919"/>
                </a:solidFill>
              </a:defRPr>
            </a:lvl2pPr>
            <a:lvl3pPr marL="974836" indent="-243709">
              <a:defRPr sz="1600">
                <a:solidFill>
                  <a:srgbClr val="191919"/>
                </a:solidFill>
              </a:defRPr>
            </a:lvl3pPr>
            <a:lvl4pPr marL="1340399" indent="-243709">
              <a:defRPr sz="1400">
                <a:solidFill>
                  <a:srgbClr val="191919"/>
                </a:solidFill>
              </a:defRPr>
            </a:lvl4pPr>
            <a:lvl5pPr marL="1705961" indent="-243709">
              <a:defRPr sz="1400">
                <a:solidFill>
                  <a:srgbClr val="19191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609602" y="1028737"/>
            <a:ext cx="10959008" cy="321433"/>
          </a:xfrm>
        </p:spPr>
        <p:txBody>
          <a:bodyPr anchor="b">
            <a:noAutofit/>
          </a:bodyPr>
          <a:lstStyle>
            <a:lvl1pPr marL="0" indent="0">
              <a:buNone/>
              <a:defRPr sz="1866" b="0">
                <a:solidFill>
                  <a:srgbClr val="2E2E2E"/>
                </a:solidFill>
                <a:latin typeface="+mj-lt"/>
              </a:defRPr>
            </a:lvl1pPr>
            <a:lvl2pPr marL="609271" indent="0">
              <a:buNone/>
              <a:defRPr sz="2666" b="1"/>
            </a:lvl2pPr>
            <a:lvl3pPr marL="1218542" indent="0">
              <a:buNone/>
              <a:defRPr sz="2398" b="1"/>
            </a:lvl3pPr>
            <a:lvl4pPr marL="1827815" indent="0">
              <a:buNone/>
              <a:defRPr sz="2133" b="1"/>
            </a:lvl4pPr>
            <a:lvl5pPr marL="2437087" indent="0">
              <a:buNone/>
              <a:defRPr sz="2133" b="1"/>
            </a:lvl5pPr>
            <a:lvl6pPr marL="3046356" indent="0">
              <a:buNone/>
              <a:defRPr sz="2133" b="1"/>
            </a:lvl6pPr>
            <a:lvl7pPr marL="3655629" indent="0">
              <a:buNone/>
              <a:defRPr sz="2133" b="1"/>
            </a:lvl7pPr>
            <a:lvl8pPr marL="4264900" indent="0">
              <a:buNone/>
              <a:defRPr sz="2133" b="1"/>
            </a:lvl8pPr>
            <a:lvl9pPr marL="4874171" indent="0">
              <a:buNone/>
              <a:defRPr sz="2133" b="1"/>
            </a:lvl9pPr>
          </a:lstStyle>
          <a:p>
            <a:pPr lvl="0"/>
            <a:r>
              <a:rPr lang="en-US"/>
              <a:t>Click to edit Master text styles</a:t>
            </a:r>
          </a:p>
        </p:txBody>
      </p:sp>
      <p:sp>
        <p:nvSpPr>
          <p:cNvPr id="7" name="Title Placeholder 1"/>
          <p:cNvSpPr>
            <a:spLocks noGrp="1"/>
          </p:cNvSpPr>
          <p:nvPr>
            <p:ph type="title"/>
          </p:nvPr>
        </p:nvSpPr>
        <p:spPr>
          <a:xfrm>
            <a:off x="609601" y="300301"/>
            <a:ext cx="10972801" cy="690303"/>
          </a:xfrm>
          <a:prstGeom prst="rect">
            <a:avLst/>
          </a:prstGeom>
        </p:spPr>
        <p:txBody>
          <a:bodyPr vert="horz" lIns="91440" tIns="45720" rIns="91440" bIns="45720" rtlCol="0" anchor="ctr">
            <a:normAutofit/>
          </a:bodyPr>
          <a:lstStyle/>
          <a:p>
            <a:r>
              <a:rPr lang="en-US" dirty="0"/>
              <a:t>Click to edit Master title style</a:t>
            </a:r>
          </a:p>
        </p:txBody>
      </p:sp>
      <p:sp>
        <p:nvSpPr>
          <p:cNvPr id="9" name="Slide Number Placeholder 5"/>
          <p:cNvSpPr>
            <a:spLocks noGrp="1"/>
          </p:cNvSpPr>
          <p:nvPr>
            <p:ph type="sldNum" sz="quarter" idx="4"/>
          </p:nvPr>
        </p:nvSpPr>
        <p:spPr>
          <a:xfrm>
            <a:off x="9042400" y="6491871"/>
            <a:ext cx="2844800" cy="366182"/>
          </a:xfrm>
          <a:prstGeom prst="rect">
            <a:avLst/>
          </a:prstGeom>
        </p:spPr>
        <p:txBody>
          <a:bodyPr vert="horz" lIns="91440" tIns="45720" rIns="91440" bIns="45720" rtlCol="0" anchor="ctr"/>
          <a:lstStyle>
            <a:lvl1pPr algn="r">
              <a:defRPr sz="933">
                <a:solidFill>
                  <a:schemeClr val="bg1"/>
                </a:solidFill>
              </a:defRPr>
            </a:lvl1pPr>
          </a:lstStyle>
          <a:p>
            <a:fld id="{075B75BD-B1B1-462D-986F-1F6FD455DE68}"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74729710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24" indent="0" algn="ctr">
              <a:buNone/>
              <a:defRPr sz="2000"/>
            </a:lvl2pPr>
            <a:lvl3pPr marL="914246" indent="0" algn="ctr">
              <a:buNone/>
              <a:defRPr sz="1800"/>
            </a:lvl3pPr>
            <a:lvl4pPr marL="1371370" indent="0" algn="ctr">
              <a:buNone/>
              <a:defRPr sz="1600"/>
            </a:lvl4pPr>
            <a:lvl5pPr marL="1828494" indent="0" algn="ctr">
              <a:buNone/>
              <a:defRPr sz="1600"/>
            </a:lvl5pPr>
            <a:lvl6pPr marL="2285617" indent="0" algn="ctr">
              <a:buNone/>
              <a:defRPr sz="1600"/>
            </a:lvl6pPr>
            <a:lvl7pPr marL="2742740" indent="0" algn="ctr">
              <a:buNone/>
              <a:defRPr sz="1600"/>
            </a:lvl7pPr>
            <a:lvl8pPr marL="3199864" indent="0" algn="ctr">
              <a:buNone/>
              <a:defRPr sz="1600"/>
            </a:lvl8pPr>
            <a:lvl9pPr marL="365698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Date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95B3C-22BA-4874-A288-DB428105120C}" type="slidenum">
              <a:rPr lang="en-US" smtClean="0"/>
              <a:t>‹#›</a:t>
            </a:fld>
            <a:endParaRPr lang="en-US"/>
          </a:p>
        </p:txBody>
      </p:sp>
    </p:spTree>
    <p:extLst>
      <p:ext uri="{BB962C8B-B14F-4D97-AF65-F5344CB8AC3E}">
        <p14:creationId xmlns:p14="http://schemas.microsoft.com/office/powerpoint/2010/main" val="403008033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8" name="Text Placeholder 7"/>
          <p:cNvSpPr>
            <a:spLocks noGrp="1"/>
          </p:cNvSpPr>
          <p:nvPr>
            <p:ph type="body" sz="quarter" idx="13" hasCustomPrompt="1"/>
          </p:nvPr>
        </p:nvSpPr>
        <p:spPr>
          <a:xfrm>
            <a:off x="609600" y="1168878"/>
            <a:ext cx="10972800" cy="332118"/>
          </a:xfrm>
        </p:spPr>
        <p:txBody>
          <a:bodyPr>
            <a:noAutofit/>
          </a:bodyPr>
          <a:lstStyle>
            <a:lvl1pPr marL="0" indent="0">
              <a:spcBef>
                <a:spcPts val="0"/>
              </a:spcBef>
              <a:buNone/>
              <a:defRPr sz="2400">
                <a:solidFill>
                  <a:schemeClr val="tx1">
                    <a:lumMod val="60000"/>
                    <a:lumOff val="40000"/>
                  </a:schemeClr>
                </a:solidFill>
              </a:defRPr>
            </a:lvl1pPr>
            <a:lvl2pPr marL="0" indent="0">
              <a:spcBef>
                <a:spcPts val="0"/>
              </a:spcBef>
              <a:buNone/>
              <a:defRPr sz="2400">
                <a:solidFill>
                  <a:schemeClr val="tx1">
                    <a:lumMod val="60000"/>
                    <a:lumOff val="40000"/>
                  </a:schemeClr>
                </a:solidFill>
              </a:defRPr>
            </a:lvl2pPr>
            <a:lvl3pPr marL="0" indent="0">
              <a:spcBef>
                <a:spcPts val="0"/>
              </a:spcBef>
              <a:buNone/>
              <a:defRPr sz="2400">
                <a:solidFill>
                  <a:schemeClr val="tx1">
                    <a:lumMod val="60000"/>
                    <a:lumOff val="40000"/>
                  </a:schemeClr>
                </a:solidFill>
              </a:defRPr>
            </a:lvl3pPr>
            <a:lvl4pPr marL="0" indent="0">
              <a:spcBef>
                <a:spcPts val="0"/>
              </a:spcBef>
              <a:buNone/>
              <a:defRPr sz="2400">
                <a:solidFill>
                  <a:schemeClr val="tx1">
                    <a:lumMod val="60000"/>
                    <a:lumOff val="40000"/>
                  </a:schemeClr>
                </a:solidFill>
              </a:defRPr>
            </a:lvl4pPr>
            <a:lvl5pPr marL="0" indent="0">
              <a:spcBef>
                <a:spcPts val="0"/>
              </a:spcBef>
              <a:buNone/>
              <a:defRPr sz="2400">
                <a:solidFill>
                  <a:schemeClr val="tx1">
                    <a:lumMod val="60000"/>
                    <a:lumOff val="40000"/>
                  </a:schemeClr>
                </a:solidFill>
              </a:defRPr>
            </a:lvl5pPr>
            <a:lvl6pPr marL="0" indent="0">
              <a:spcBef>
                <a:spcPts val="0"/>
              </a:spcBef>
              <a:buNone/>
              <a:defRPr sz="2400">
                <a:solidFill>
                  <a:schemeClr val="tx1">
                    <a:lumMod val="60000"/>
                    <a:lumOff val="40000"/>
                  </a:schemeClr>
                </a:solidFill>
              </a:defRPr>
            </a:lvl6pPr>
            <a:lvl7pPr marL="0" indent="0">
              <a:spcBef>
                <a:spcPts val="0"/>
              </a:spcBef>
              <a:buNone/>
              <a:defRPr sz="2400">
                <a:solidFill>
                  <a:schemeClr val="tx1">
                    <a:lumMod val="60000"/>
                    <a:lumOff val="40000"/>
                  </a:schemeClr>
                </a:solidFill>
              </a:defRPr>
            </a:lvl7pPr>
            <a:lvl8pPr marL="0" indent="0">
              <a:spcBef>
                <a:spcPts val="0"/>
              </a:spcBef>
              <a:buNone/>
              <a:defRPr sz="2400">
                <a:solidFill>
                  <a:schemeClr val="tx1">
                    <a:lumMod val="60000"/>
                    <a:lumOff val="40000"/>
                  </a:schemeClr>
                </a:solidFill>
              </a:defRPr>
            </a:lvl8pPr>
            <a:lvl9pPr marL="0" indent="0">
              <a:spcBef>
                <a:spcPts val="0"/>
              </a:spcBef>
              <a:buNone/>
              <a:defRPr sz="2400">
                <a:solidFill>
                  <a:schemeClr val="tx1">
                    <a:lumMod val="60000"/>
                    <a:lumOff val="40000"/>
                  </a:schemeClr>
                </a:solidFill>
              </a:defRPr>
            </a:lvl9pPr>
          </a:lstStyle>
          <a:p>
            <a:pPr lvl="0"/>
            <a:r>
              <a:rPr dirty="0"/>
              <a:t>Click to </a:t>
            </a:r>
            <a:r>
              <a:rPr lang="en-US" dirty="0"/>
              <a:t>add subtitle</a:t>
            </a:r>
            <a:endParaRPr dirty="0"/>
          </a:p>
        </p:txBody>
      </p:sp>
      <p:sp>
        <p:nvSpPr>
          <p:cNvPr id="3" name="Content Placeholder 2"/>
          <p:cNvSpPr>
            <a:spLocks noGrp="1"/>
          </p:cNvSpPr>
          <p:nvPr>
            <p:ph idx="1"/>
          </p:nvPr>
        </p:nvSpPr>
        <p:spPr>
          <a:xfrm>
            <a:off x="609600" y="1752603"/>
            <a:ext cx="10972800" cy="2052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4"/>
          </p:nvPr>
        </p:nvSpPr>
        <p:spPr/>
        <p:txBody>
          <a:bodyPr/>
          <a:lstStyle/>
          <a:p>
            <a:r>
              <a:rPr lang="en-US"/>
              <a:t>Date</a:t>
            </a:r>
            <a:endParaRPr lang="en-US" dirty="0"/>
          </a:p>
        </p:txBody>
      </p:sp>
      <p:sp>
        <p:nvSpPr>
          <p:cNvPr id="9" name="Footer Placeholder 8"/>
          <p:cNvSpPr>
            <a:spLocks noGrp="1"/>
          </p:cNvSpPr>
          <p:nvPr>
            <p:ph type="ftr" sz="quarter" idx="15"/>
          </p:nvPr>
        </p:nvSpPr>
        <p:spPr/>
        <p:txBody>
          <a:bodyPr/>
          <a:lstStyle/>
          <a:p>
            <a:endParaRPr lang="en-US" dirty="0"/>
          </a:p>
        </p:txBody>
      </p:sp>
      <p:sp>
        <p:nvSpPr>
          <p:cNvPr id="10" name="Slide Number Placeholder 9"/>
          <p:cNvSpPr>
            <a:spLocks noGrp="1"/>
          </p:cNvSpPr>
          <p:nvPr>
            <p:ph type="sldNum" sz="quarter" idx="16"/>
          </p:nvPr>
        </p:nvSpPr>
        <p:spPr/>
        <p:txBody>
          <a:bodyPr/>
          <a:lstStyle/>
          <a:p>
            <a:pPr algn="l"/>
            <a:fld id="{C1960183-D323-4677-9D78-78D1D39B0029}" type="slidenum">
              <a:rPr lang="en-US" smtClean="0"/>
              <a:pPr algn="l"/>
              <a:t>‹#›</a:t>
            </a:fld>
            <a:endParaRPr lang="en-US" dirty="0"/>
          </a:p>
        </p:txBody>
      </p:sp>
    </p:spTree>
    <p:extLst>
      <p:ext uri="{BB962C8B-B14F-4D97-AF65-F5344CB8AC3E}">
        <p14:creationId xmlns:p14="http://schemas.microsoft.com/office/powerpoint/2010/main" val="90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000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92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73313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nchor="ctr"/>
          <a:lstStyle>
            <a:lvl1pPr marL="0" algn="ctr" defTabSz="914016" rtl="0" eaLnBrk="1" latinLnBrk="0" hangingPunct="1">
              <a:lnSpc>
                <a:spcPct val="90000"/>
              </a:lnSpc>
              <a:spcBef>
                <a:spcPct val="0"/>
              </a:spcBef>
              <a:buNone/>
              <a:defRPr lang="en-US" sz="2353" b="0" kern="1200" cap="all" spc="800" baseline="0" dirty="0">
                <a:ln w="3175">
                  <a:noFill/>
                </a:ln>
                <a:solidFill>
                  <a:srgbClr val="0078D7"/>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10656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84029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57985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22837362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70032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3294756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468220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3912521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ight 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598875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6940309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07160"/>
            <a:ext cx="11280010"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7467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1402D-0C28-4CA5-8735-17964299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B7973-3519-4371-A5C9-3F82AC7D58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DE9402-6819-4D53-BC9A-0B914FFFF471}"/>
              </a:ext>
            </a:extLst>
          </p:cNvPr>
          <p:cNvSpPr>
            <a:spLocks noGrp="1"/>
          </p:cNvSpPr>
          <p:nvPr>
            <p:ph type="dt" sz="half" idx="10"/>
          </p:nvPr>
        </p:nvSpPr>
        <p:spPr/>
        <p:txBody>
          <a:bodyPr/>
          <a:lstStyle/>
          <a:p>
            <a:fld id="{63B977B8-90CA-4E68-B15A-789E0944C8BA}" type="datetimeFigureOut">
              <a:rPr lang="en-US" smtClean="0"/>
              <a:t>2/25/2019</a:t>
            </a:fld>
            <a:endParaRPr lang="en-US"/>
          </a:p>
        </p:txBody>
      </p:sp>
      <p:sp>
        <p:nvSpPr>
          <p:cNvPr id="5" name="Footer Placeholder 4">
            <a:extLst>
              <a:ext uri="{FF2B5EF4-FFF2-40B4-BE49-F238E27FC236}">
                <a16:creationId xmlns:a16="http://schemas.microsoft.com/office/drawing/2014/main" id="{CBD4832E-098D-420F-B9DB-33BC3252E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D1600-64DB-49F1-B3CC-CB22F8767C5B}"/>
              </a:ext>
            </a:extLst>
          </p:cNvPr>
          <p:cNvSpPr>
            <a:spLocks noGrp="1"/>
          </p:cNvSpPr>
          <p:nvPr>
            <p:ph type="sldNum" sz="quarter" idx="12"/>
          </p:nvPr>
        </p:nvSpPr>
        <p:spPr/>
        <p:txBody>
          <a:bodyPr/>
          <a:lstStyle/>
          <a:p>
            <a:fld id="{B9C72ADA-9E01-43EC-BE9F-D80B7CD8B459}" type="slidenum">
              <a:rPr lang="en-US" smtClean="0"/>
              <a:t>‹#›</a:t>
            </a:fld>
            <a:endParaRPr lang="en-US"/>
          </a:p>
        </p:txBody>
      </p:sp>
    </p:spTree>
    <p:extLst>
      <p:ext uri="{BB962C8B-B14F-4D97-AF65-F5344CB8AC3E}">
        <p14:creationId xmlns:p14="http://schemas.microsoft.com/office/powerpoint/2010/main" val="40236712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2940926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207579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lang="en-US" sz="352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0" spc="0">
                <a:solidFill>
                  <a:schemeClr val="bg1"/>
                </a:solidFill>
                <a:latin typeface="+mj-lt"/>
                <a:ea typeface="Segoe UI Semibold" charset="0"/>
                <a:cs typeface="Segoe UI Semibold" charset="0"/>
              </a:defRPr>
            </a:lvl1pPr>
          </a:lstStyle>
          <a:p>
            <a:pPr marL="0" lvl="0">
              <a:lnSpc>
                <a:spcPct val="100000"/>
              </a:lnSpc>
            </a:pPr>
            <a:r>
              <a:rPr lang="en-US" dirty="0"/>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8029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6"/>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225">
              <a:spcBef>
                <a:spcPts val="1000"/>
              </a:spcBef>
              <a:buNone/>
            </a:pPr>
            <a:r>
              <a:rPr lang="en-US" dirty="0"/>
              <a:t>Edit Master text styles</a:t>
            </a:r>
          </a:p>
        </p:txBody>
      </p:sp>
    </p:spTree>
    <p:extLst>
      <p:ext uri="{BB962C8B-B14F-4D97-AF65-F5344CB8AC3E}">
        <p14:creationId xmlns:p14="http://schemas.microsoft.com/office/powerpoint/2010/main" val="326367052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flipH="1">
            <a:off x="0" y="0"/>
            <a:ext cx="6096000" cy="6858000"/>
          </a:xfrm>
          <a:prstGeom prst="rect">
            <a:avLst/>
          </a:prstGeom>
          <a:solidFill>
            <a:schemeClr val="tx2"/>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302136"/>
            <a:ext cx="5294285" cy="422477"/>
          </a:xfrm>
        </p:spPr>
        <p:txBody>
          <a:bodyPr/>
          <a:lstStyle>
            <a:lvl1pPr marL="0" marR="0" indent="0" algn="l" defTabSz="914225" rtl="0" eaLnBrk="1" fontAlgn="auto" latinLnBrk="0" hangingPunct="1">
              <a:lnSpc>
                <a:spcPct val="100000"/>
              </a:lnSpc>
              <a:spcBef>
                <a:spcPts val="1765"/>
              </a:spcBef>
              <a:spcAft>
                <a:spcPts val="2941"/>
              </a:spcAft>
              <a:buClrTx/>
              <a:buSzPct val="90000"/>
              <a:buFont typeface="Arial" pitchFamily="34" charset="0"/>
              <a:buNone/>
              <a:tabLst/>
              <a:defRPr lang="en-US" sz="1568" kern="1200" spc="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2106346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13931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529" spc="-49"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8122472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6433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81071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97041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49818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31040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028357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8993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24795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61498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4795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39202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263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58033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60581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900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41338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100783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2176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0"/>
            <a:ext cx="11655840" cy="899665"/>
          </a:xfrm>
        </p:spPr>
        <p:txBody>
          <a:bodyPr/>
          <a:lstStyle>
            <a:lvl1pPr marL="0" algn="l" defTabSz="895519" rtl="0" eaLnBrk="1" latinLnBrk="0" hangingPunct="1">
              <a:spcBef>
                <a:spcPct val="0"/>
              </a:spcBef>
              <a:buNone/>
              <a:defRPr lang="en-US" sz="4309"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34272284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7" y="6121376"/>
            <a:ext cx="1254995" cy="269134"/>
          </a:xfrm>
          <a:prstGeom prst="rect">
            <a:avLst/>
          </a:prstGeom>
        </p:spPr>
      </p:pic>
      <p:sp>
        <p:nvSpPr>
          <p:cNvPr id="7" name="Text Placeholder 14"/>
          <p:cNvSpPr>
            <a:spLocks noGrp="1"/>
          </p:cNvSpPr>
          <p:nvPr>
            <p:ph type="body" sz="quarter" idx="15" hasCustomPrompt="1"/>
          </p:nvPr>
        </p:nvSpPr>
        <p:spPr>
          <a:xfrm>
            <a:off x="267682" y="291071"/>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524410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48626942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1"/>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67995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01" tIns="45700" rIns="91401" bIns="4570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a:lnSpc>
                <a:spcPct val="70000"/>
              </a:lnSpc>
            </a:pPr>
            <a:endParaRPr lang="en-US" sz="3527"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2" y="2771579"/>
            <a:ext cx="5130074" cy="1314847"/>
          </a:xfrm>
        </p:spPr>
        <p:txBody>
          <a:bodyPr vert="horz" wrap="square" lIns="146304" tIns="91440" rIns="146304" bIns="91440" rtlCol="0" anchor="ctr" anchorCtr="0">
            <a:spAutoFit/>
          </a:bodyPr>
          <a:lstStyle>
            <a:lvl1pPr>
              <a:defRPr lang="en-US" sz="3600" b="0" spc="0">
                <a:solidFill>
                  <a:schemeClr val="bg1"/>
                </a:solidFill>
                <a:latin typeface="+mj-lt"/>
                <a:ea typeface="Segoe UI Semibold" charset="0"/>
                <a:cs typeface="Segoe UI Semibold" charset="0"/>
              </a:defRPr>
            </a:lvl1pPr>
          </a:lstStyle>
          <a:p>
            <a:pPr marL="0" lvl="0">
              <a:lnSpc>
                <a:spcPct val="100000"/>
              </a:lnSpc>
            </a:pPr>
            <a:r>
              <a:rPr lang="en-US" dirty="0"/>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9453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049">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7"/>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049">
              <a:spcBef>
                <a:spcPts val="1000"/>
              </a:spcBef>
              <a:buNone/>
            </a:pPr>
            <a:r>
              <a:rPr lang="en-US" dirty="0"/>
              <a:t>Edit Master text styles</a:t>
            </a:r>
          </a:p>
        </p:txBody>
      </p:sp>
    </p:spTree>
    <p:extLst>
      <p:ext uri="{BB962C8B-B14F-4D97-AF65-F5344CB8AC3E}">
        <p14:creationId xmlns:p14="http://schemas.microsoft.com/office/powerpoint/2010/main" val="21613510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flipH="1">
            <a:off x="0" y="0"/>
            <a:ext cx="6096000" cy="6858000"/>
          </a:xfrm>
          <a:prstGeom prst="rect">
            <a:avLst/>
          </a:prstGeom>
          <a:solidFill>
            <a:schemeClr val="tx2"/>
          </a:solidFill>
          <a:ln w="12700" cap="flat" cmpd="sng" algn="ctr">
            <a:noFill/>
            <a:prstDash val="solid"/>
            <a:miter lim="800000"/>
          </a:ln>
          <a:effectLst/>
        </p:spPr>
        <p:txBody>
          <a:bodyPr rtlCol="0" anchor="ctr"/>
          <a:lstStyle/>
          <a:p>
            <a:pPr algn="ctr" defTabSz="914049">
              <a:defRPr/>
            </a:pPr>
            <a:endParaRPr lang="en-US" sz="1800" kern="0" dirty="0">
              <a:solidFill>
                <a:prstClr val="white"/>
              </a:solidFill>
              <a:latin typeface="Segoe UI"/>
            </a:endParaRP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302137"/>
            <a:ext cx="5294285" cy="422477"/>
          </a:xfrm>
        </p:spPr>
        <p:txBody>
          <a:bodyPr/>
          <a:lstStyle>
            <a:lvl1pPr marL="0" marR="0" indent="0" algn="l" defTabSz="914049" rtl="0" eaLnBrk="1" fontAlgn="auto" latinLnBrk="0" hangingPunct="1">
              <a:lnSpc>
                <a:spcPct val="100000"/>
              </a:lnSpc>
              <a:spcBef>
                <a:spcPts val="1765"/>
              </a:spcBef>
              <a:spcAft>
                <a:spcPts val="2941"/>
              </a:spcAft>
              <a:buClrTx/>
              <a:buSzPct val="90000"/>
              <a:buFont typeface="Arial" pitchFamily="34" charset="0"/>
              <a:buNone/>
              <a:tabLst/>
              <a:defRPr lang="en-US" sz="1567" kern="1200" spc="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7795374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528" spc="-49"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485113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60183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27612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78309"/>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519703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78309"/>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897329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7075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a:t>Edit Master text styles</a:t>
            </a:r>
          </a:p>
        </p:txBody>
      </p:sp>
    </p:spTree>
    <p:extLst>
      <p:ext uri="{BB962C8B-B14F-4D97-AF65-F5344CB8AC3E}">
        <p14:creationId xmlns:p14="http://schemas.microsoft.com/office/powerpoint/2010/main" val="109762104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565296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71117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7791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550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73114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707269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98418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61648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879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83252"/>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133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38802643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5"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9613238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916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1"/>
            <a:ext cx="11655840" cy="899665"/>
          </a:xfrm>
        </p:spPr>
        <p:txBody>
          <a:bodyPr/>
          <a:lstStyle>
            <a:lvl1pPr marL="0" algn="l" defTabSz="895347" rtl="0" eaLnBrk="1" latinLnBrk="0" hangingPunct="1">
              <a:spcBef>
                <a:spcPct val="0"/>
              </a:spcBef>
              <a:buNone/>
              <a:defRPr lang="en-US" sz="4308"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67593033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653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43475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2083633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48970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231467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3991478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5590809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7401560" cy="619444"/>
          </a:xfrm>
        </p:spPr>
        <p:txBody>
          <a:bodyPr/>
          <a:lstStyle>
            <a:lvl1pPr algn="l">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152527" y="0"/>
            <a:ext cx="4039474" cy="686857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103120" rIns="274320" bIns="146304" numCol="1" spcCol="0" rtlCol="0" fromWordArt="0" anchor="t" anchorCtr="0" forceAA="0" compatLnSpc="1">
            <a:prstTxWarp prst="textNoShape">
              <a:avLst/>
            </a:prstTxWarp>
            <a:noAutofit/>
          </a:bodyPr>
          <a:lstStyle/>
          <a:p>
            <a:endParaRPr lang="en-US" sz="200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470900" y="2044700"/>
            <a:ext cx="3263900" cy="2501900"/>
          </a:xfrm>
        </p:spPr>
        <p:txBody>
          <a:bodyPr/>
          <a:lstStyle>
            <a:lvl1pPr marL="0" indent="0">
              <a:buNone/>
              <a:defRPr sz="2000">
                <a:solidFill>
                  <a:schemeClr val="bg1"/>
                </a:solidFill>
              </a:defRPr>
            </a:lvl1pPr>
          </a:lstStyle>
          <a:p>
            <a:pPr lvl="0"/>
            <a:r>
              <a:rPr lang="en-US"/>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69240" y="1499391"/>
            <a:ext cx="7401560" cy="2050882"/>
          </a:xfrm>
        </p:spPr>
        <p:txBody>
          <a:bodyPr/>
          <a:lstStyle>
            <a:lvl1pPr>
              <a:spcBef>
                <a:spcPts val="0"/>
              </a:spcBef>
              <a:spcAft>
                <a:spcPts val="1800"/>
              </a:spcAft>
              <a:defRPr lang="en-US" sz="200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14367">
              <a:lnSpc>
                <a:spcPct val="100000"/>
              </a:lnSpc>
              <a:spcBef>
                <a:spcPts val="1800"/>
              </a:spcBef>
              <a:buNone/>
            </a:pPr>
            <a:r>
              <a:rPr lang="en-US"/>
              <a:t>Edit Master text styles</a:t>
            </a:r>
          </a:p>
          <a:p>
            <a:pPr marL="572691" lvl="1" indent="-236546" defTabSz="914367"/>
            <a:r>
              <a:rPr lang="en-US"/>
              <a:t>Second level</a:t>
            </a:r>
          </a:p>
          <a:p>
            <a:pPr marL="784338" lvl="2" indent="-224097" defTabSz="914367"/>
            <a:r>
              <a:rPr lang="en-US"/>
              <a:t>Third level</a:t>
            </a:r>
          </a:p>
          <a:p>
            <a:pPr marL="1008435" lvl="3" indent="-224097" defTabSz="914367"/>
            <a:r>
              <a:rPr lang="en-US"/>
              <a:t>Fourth level</a:t>
            </a:r>
          </a:p>
          <a:p>
            <a:pPr marL="1232531" lvl="4" indent="-224097" defTabSz="914367"/>
            <a:r>
              <a:rPr lang="en-US"/>
              <a:t>Fifth level</a:t>
            </a:r>
          </a:p>
        </p:txBody>
      </p:sp>
    </p:spTree>
    <p:extLst>
      <p:ext uri="{BB962C8B-B14F-4D97-AF65-F5344CB8AC3E}">
        <p14:creationId xmlns:p14="http://schemas.microsoft.com/office/powerpoint/2010/main" val="37773999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8711491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139127515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32690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36041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964516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62403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31638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30972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74651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3173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image" Target="../media/image9.png"/><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theme" Target="../theme/theme4.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image" Target="../media/image9.png"/><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theme" Target="../theme/theme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theme" Target="../theme/theme6.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image" Target="../media/image9.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image" Target="../media/image1.png"/><Relationship Id="rId5" Type="http://schemas.openxmlformats.org/officeDocument/2006/relationships/slideLayout" Target="../slideLayouts/slideLayout125.xml"/><Relationship Id="rId10" Type="http://schemas.openxmlformats.org/officeDocument/2006/relationships/theme" Target="../theme/theme7.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44271596"/>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90" r:id="rId6"/>
    <p:sldLayoutId id="2147484391" r:id="rId7"/>
    <p:sldLayoutId id="2147484392" r:id="rId8"/>
    <p:sldLayoutId id="2147484610" r:id="rId9"/>
    <p:sldLayoutId id="2147484393" r:id="rId10"/>
    <p:sldLayoutId id="2147484587" r:id="rId11"/>
    <p:sldLayoutId id="2147484394" r:id="rId12"/>
    <p:sldLayoutId id="2147484395" r:id="rId13"/>
    <p:sldLayoutId id="2147484609" r:id="rId14"/>
    <p:sldLayoutId id="2147484639" r:id="rId15"/>
    <p:sldLayoutId id="2147484662" r:id="rId16"/>
    <p:sldLayoutId id="2147484898" r:id="rId17"/>
    <p:sldLayoutId id="2147484899" r:id="rId18"/>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2" cy="21173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897" y="-215"/>
            <a:ext cx="935478" cy="5654618"/>
            <a:chOff x="12618967" y="-220"/>
            <a:chExt cx="954236" cy="576718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949"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4" y="258335"/>
              <a:ext cx="843944" cy="326834"/>
            </a:xfrm>
            <a:prstGeom prst="rect">
              <a:avLst/>
            </a:prstGeom>
            <a:noFill/>
          </p:spPr>
          <p:txBody>
            <a:bodyPr wrap="none" lIns="0" tIns="91440" rIns="182880" bIns="91440" rtlCol="0">
              <a:spAutoFit/>
            </a:bodyPr>
            <a:lstStyle/>
            <a:p>
              <a:pPr marL="0" marR="0" lvl="0" indent="0" algn="l" defTabSz="914213"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0" y="4228747"/>
              <a:ext cx="2647252" cy="326834"/>
            </a:xfrm>
            <a:prstGeom prst="rect">
              <a:avLst/>
            </a:prstGeom>
            <a:noFill/>
          </p:spPr>
          <p:txBody>
            <a:bodyPr wrap="none" lIns="0" tIns="91440" rIns="182880" bIns="91440" rtlCol="0">
              <a:spAutoFit/>
            </a:bodyPr>
            <a:lstStyle/>
            <a:p>
              <a:pPr marL="0" marR="0" lvl="0" indent="0" algn="l" defTabSz="914213"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956914931"/>
      </p:ext>
    </p:extLst>
  </p:cSld>
  <p:clrMap bg1="lt1" tx1="dk1" bg2="lt2" tx2="dk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 id="2147484877" r:id="rId18"/>
    <p:sldLayoutId id="2147484878" r:id="rId19"/>
    <p:sldLayoutId id="2147484879" r:id="rId20"/>
    <p:sldLayoutId id="2147484880" r:id="rId21"/>
    <p:sldLayoutId id="2147484881" r:id="rId22"/>
    <p:sldLayoutId id="2147484882" r:id="rId23"/>
    <p:sldLayoutId id="2147484883" r:id="rId24"/>
    <p:sldLayoutId id="2147484884" r:id="rId25"/>
    <p:sldLayoutId id="2147484885" r:id="rId26"/>
  </p:sldLayoutIdLst>
  <p:transition>
    <p:fade/>
  </p:transition>
  <p:hf sldNum="0" hdr="0" ftr="0" dt="0"/>
  <p:txStyles>
    <p:titleStyle>
      <a:lvl1pPr algn="l" defTabSz="91421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9" marR="0" indent="-336089" algn="l" defTabSz="91421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95" marR="0" indent="-236507" algn="l" defTabSz="91421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08" marR="0" indent="-224059" algn="l" defTabSz="91421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66" marR="0" indent="-224059" algn="l" defTabSz="914213"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324" marR="0" indent="-224059" algn="l" defTabSz="914213"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088" indent="-228554" algn="l" defTabSz="91421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95" indent="-228554" algn="l" defTabSz="91421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03" indent="-228554" algn="l" defTabSz="91421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10" indent="-228554" algn="l" defTabSz="91421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13" rtl="0" eaLnBrk="1" latinLnBrk="0" hangingPunct="1">
        <a:defRPr sz="1766" kern="1200">
          <a:solidFill>
            <a:schemeClr val="tx1"/>
          </a:solidFill>
          <a:latin typeface="+mn-lt"/>
          <a:ea typeface="+mn-ea"/>
          <a:cs typeface="+mn-cs"/>
        </a:defRPr>
      </a:lvl1pPr>
      <a:lvl2pPr marL="457106" algn="l" defTabSz="914213" rtl="0" eaLnBrk="1" latinLnBrk="0" hangingPunct="1">
        <a:defRPr sz="1766" kern="1200">
          <a:solidFill>
            <a:schemeClr val="tx1"/>
          </a:solidFill>
          <a:latin typeface="+mn-lt"/>
          <a:ea typeface="+mn-ea"/>
          <a:cs typeface="+mn-cs"/>
        </a:defRPr>
      </a:lvl2pPr>
      <a:lvl3pPr marL="914213" algn="l" defTabSz="914213" rtl="0" eaLnBrk="1" latinLnBrk="0" hangingPunct="1">
        <a:defRPr sz="1766" kern="1200">
          <a:solidFill>
            <a:schemeClr val="tx1"/>
          </a:solidFill>
          <a:latin typeface="+mn-lt"/>
          <a:ea typeface="+mn-ea"/>
          <a:cs typeface="+mn-cs"/>
        </a:defRPr>
      </a:lvl3pPr>
      <a:lvl4pPr marL="1371321" algn="l" defTabSz="914213" rtl="0" eaLnBrk="1" latinLnBrk="0" hangingPunct="1">
        <a:defRPr sz="1766" kern="1200">
          <a:solidFill>
            <a:schemeClr val="tx1"/>
          </a:solidFill>
          <a:latin typeface="+mn-lt"/>
          <a:ea typeface="+mn-ea"/>
          <a:cs typeface="+mn-cs"/>
        </a:defRPr>
      </a:lvl4pPr>
      <a:lvl5pPr marL="1828428" algn="l" defTabSz="914213" rtl="0" eaLnBrk="1" latinLnBrk="0" hangingPunct="1">
        <a:defRPr sz="1766" kern="1200">
          <a:solidFill>
            <a:schemeClr val="tx1"/>
          </a:solidFill>
          <a:latin typeface="+mn-lt"/>
          <a:ea typeface="+mn-ea"/>
          <a:cs typeface="+mn-cs"/>
        </a:defRPr>
      </a:lvl5pPr>
      <a:lvl6pPr marL="2285536" algn="l" defTabSz="914213" rtl="0" eaLnBrk="1" latinLnBrk="0" hangingPunct="1">
        <a:defRPr sz="1766" kern="1200">
          <a:solidFill>
            <a:schemeClr val="tx1"/>
          </a:solidFill>
          <a:latin typeface="+mn-lt"/>
          <a:ea typeface="+mn-ea"/>
          <a:cs typeface="+mn-cs"/>
        </a:defRPr>
      </a:lvl6pPr>
      <a:lvl7pPr marL="2742642" algn="l" defTabSz="914213" rtl="0" eaLnBrk="1" latinLnBrk="0" hangingPunct="1">
        <a:defRPr sz="1766" kern="1200">
          <a:solidFill>
            <a:schemeClr val="tx1"/>
          </a:solidFill>
          <a:latin typeface="+mn-lt"/>
          <a:ea typeface="+mn-ea"/>
          <a:cs typeface="+mn-cs"/>
        </a:defRPr>
      </a:lvl7pPr>
      <a:lvl8pPr marL="3199748" algn="l" defTabSz="914213" rtl="0" eaLnBrk="1" latinLnBrk="0" hangingPunct="1">
        <a:defRPr sz="1766" kern="1200">
          <a:solidFill>
            <a:schemeClr val="tx1"/>
          </a:solidFill>
          <a:latin typeface="+mn-lt"/>
          <a:ea typeface="+mn-ea"/>
          <a:cs typeface="+mn-cs"/>
        </a:defRPr>
      </a:lvl8pPr>
      <a:lvl9pPr marL="3656856" algn="l" defTabSz="914213"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10529141"/>
      </p:ext>
    </p:extLst>
  </p:cSld>
  <p:clrMap bg1="lt1" tx1="dk1" bg2="lt2" tx2="dk2" accent1="accent1" accent2="accent2" accent3="accent3" accent4="accent4" accent5="accent5" accent6="accent6" hlink="hlink" folHlink="folHlink"/>
  <p:sldLayoutIdLst>
    <p:sldLayoutId id="2147484641" r:id="rId1"/>
    <p:sldLayoutId id="2147484643" r:id="rId2"/>
    <p:sldLayoutId id="2147484644" r:id="rId3"/>
    <p:sldLayoutId id="2147484645"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518834800"/>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4" r:id="rId6"/>
    <p:sldLayoutId id="2147484655" r:id="rId7"/>
    <p:sldLayoutId id="2147484657" r:id="rId8"/>
    <p:sldLayoutId id="2147484658" r:id="rId9"/>
    <p:sldLayoutId id="2147484659" r:id="rId10"/>
    <p:sldLayoutId id="2147484660" r:id="rId11"/>
    <p:sldLayoutId id="2147484661"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182239557"/>
      </p:ext>
    </p:extLst>
  </p:cSld>
  <p:clrMap bg1="lt1" tx1="dk1" bg2="lt2" tx2="dk2" accent1="accent1" accent2="accent2" accent3="accent3" accent4="accent4" accent5="accent5" accent6="accent6" hlink="hlink" folHlink="folHlink"/>
  <p:sldLayoutIdLst>
    <p:sldLayoutId id="2147484664" r:id="rId1"/>
    <p:sldLayoutId id="2147484665" r:id="rId2"/>
    <p:sldLayoutId id="2147484666" r:id="rId3"/>
    <p:sldLayoutId id="2147484667" r:id="rId4"/>
    <p:sldLayoutId id="2147484668" r:id="rId5"/>
    <p:sldLayoutId id="2147484669" r:id="rId6"/>
    <p:sldLayoutId id="2147484670" r:id="rId7"/>
    <p:sldLayoutId id="2147484671" r:id="rId8"/>
    <p:sldLayoutId id="2147484672" r:id="rId9"/>
    <p:sldLayoutId id="2147484673" r:id="rId10"/>
    <p:sldLayoutId id="2147484674" r:id="rId11"/>
    <p:sldLayoutId id="2147484675" r:id="rId12"/>
    <p:sldLayoutId id="2147484676" r:id="rId13"/>
    <p:sldLayoutId id="2147484677" r:id="rId14"/>
    <p:sldLayoutId id="2147484678" r:id="rId15"/>
    <p:sldLayoutId id="2147484679" r:id="rId16"/>
    <p:sldLayoutId id="2147484680" r:id="rId17"/>
    <p:sldLayoutId id="2147484681" r:id="rId18"/>
    <p:sldLayoutId id="2147484682" r:id="rId19"/>
    <p:sldLayoutId id="2147484683" r:id="rId20"/>
    <p:sldLayoutId id="2147484684" r:id="rId21"/>
    <p:sldLayoutId id="2147484685" r:id="rId22"/>
    <p:sldLayoutId id="2147484686" r:id="rId23"/>
    <p:sldLayoutId id="2147484687" r:id="rId24"/>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833943281"/>
      </p:ext>
    </p:extLst>
  </p:cSld>
  <p:clrMap bg1="lt1" tx1="dk1" bg2="lt2" tx2="dk2" accent1="accent1" accent2="accent2" accent3="accent3" accent4="accent4" accent5="accent5" accent6="accent6" hlink="hlink" folHlink="folHlink"/>
  <p:sldLayoutIdLst>
    <p:sldLayoutId id="2147484689" r:id="rId1"/>
    <p:sldLayoutId id="2147484690" r:id="rId2"/>
    <p:sldLayoutId id="2147484691" r:id="rId3"/>
    <p:sldLayoutId id="2147484692" r:id="rId4"/>
    <p:sldLayoutId id="2147484693" r:id="rId5"/>
    <p:sldLayoutId id="2147484694" r:id="rId6"/>
    <p:sldLayoutId id="2147484695" r:id="rId7"/>
    <p:sldLayoutId id="2147484696" r:id="rId8"/>
    <p:sldLayoutId id="2147484697" r:id="rId9"/>
    <p:sldLayoutId id="2147484698" r:id="rId10"/>
    <p:sldLayoutId id="2147484699" r:id="rId11"/>
    <p:sldLayoutId id="2147484700" r:id="rId12"/>
    <p:sldLayoutId id="2147484701" r:id="rId13"/>
    <p:sldLayoutId id="2147484702" r:id="rId14"/>
    <p:sldLayoutId id="2147484703" r:id="rId15"/>
    <p:sldLayoutId id="2147484704" r:id="rId16"/>
    <p:sldLayoutId id="2147484705" r:id="rId17"/>
    <p:sldLayoutId id="2147484706" r:id="rId18"/>
    <p:sldLayoutId id="2147484707" r:id="rId19"/>
    <p:sldLayoutId id="2147484708" r:id="rId20"/>
    <p:sldLayoutId id="2147484709" r:id="rId21"/>
    <p:sldLayoutId id="2147484710" r:id="rId22"/>
    <p:sldLayoutId id="2147484711" r:id="rId23"/>
    <p:sldLayoutId id="2147484712" r:id="rId24"/>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79820"/>
      </p:ext>
    </p:extLst>
  </p:cSld>
  <p:clrMap bg1="lt1" tx1="dk1" bg2="lt2" tx2="dk2" accent1="accent1" accent2="accent2" accent3="accent3" accent4="accent4" accent5="accent5" accent6="accent6" hlink="hlink" folHlink="folHlink"/>
  <p:sldLayoutIdLst>
    <p:sldLayoutId id="2147484714" r:id="rId1"/>
    <p:sldLayoutId id="2147484715" r:id="rId2"/>
    <p:sldLayoutId id="2147484716" r:id="rId3"/>
    <p:sldLayoutId id="2147484717" r:id="rId4"/>
    <p:sldLayoutId id="2147484718" r:id="rId5"/>
    <p:sldLayoutId id="2147484719" r:id="rId6"/>
    <p:sldLayoutId id="2147484720" r:id="rId7"/>
    <p:sldLayoutId id="2147484721" r:id="rId8"/>
    <p:sldLayoutId id="2147484722" r:id="rId9"/>
    <p:sldLayoutId id="2147484723" r:id="rId10"/>
    <p:sldLayoutId id="2147484724" r:id="rId11"/>
    <p:sldLayoutId id="2147484725" r:id="rId12"/>
    <p:sldLayoutId id="2147484726" r:id="rId13"/>
    <p:sldLayoutId id="2147484727" r:id="rId14"/>
    <p:sldLayoutId id="2147484728" r:id="rId15"/>
    <p:sldLayoutId id="2147484729" r:id="rId16"/>
    <p:sldLayoutId id="2147484730" r:id="rId17"/>
    <p:sldLayoutId id="2147484731" r:id="rId18"/>
    <p:sldLayoutId id="2147484732" r:id="rId19"/>
    <p:sldLayoutId id="2147484733" r:id="rId20"/>
    <p:sldLayoutId id="2147484734" r:id="rId21"/>
    <p:sldLayoutId id="2147484735" r:id="rId22"/>
    <p:sldLayoutId id="2147484736" r:id="rId23"/>
    <p:sldLayoutId id="2147484737" r:id="rId24"/>
    <p:sldLayoutId id="2147484738" r:id="rId25"/>
    <p:sldLayoutId id="2147484739" r:id="rId26"/>
    <p:sldLayoutId id="2147484740" r:id="rId27"/>
    <p:sldLayoutId id="2147484741" r:id="rId28"/>
    <p:sldLayoutId id="2147484742" r:id="rId29"/>
    <p:sldLayoutId id="2147484743" r:id="rId30"/>
    <p:sldLayoutId id="2147484744" r:id="rId31"/>
    <p:sldLayoutId id="2147484745" r:id="rId32"/>
    <p:sldLayoutId id="2147484746" r:id="rId33"/>
    <p:sldLayoutId id="2147484747" r:id="rId34"/>
    <p:sldLayoutId id="2147484748" r:id="rId35"/>
    <p:sldLayoutId id="2147484749" r:id="rId36"/>
    <p:sldLayoutId id="2147484750" r:id="rId37"/>
    <p:sldLayoutId id="2147484751"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336878212"/>
      </p:ext>
    </p:extLst>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8" r:id="rId6"/>
    <p:sldLayoutId id="2147484759" r:id="rId7"/>
    <p:sldLayoutId id="2147484760" r:id="rId8"/>
    <p:sldLayoutId id="2147484761" r:id="rId9"/>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4184796237"/>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 id="2147484822" r:id="rId24"/>
    <p:sldLayoutId id="2147484823" r:id="rId25"/>
    <p:sldLayoutId id="2147484824" r:id="rId26"/>
    <p:sldLayoutId id="2147484825" r:id="rId27"/>
    <p:sldLayoutId id="2147484826"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004"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7"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536302627"/>
      </p:ext>
    </p:extLst>
  </p:cSld>
  <p:clrMap bg1="lt1" tx1="dk1" bg2="lt2" tx2="dk2" accent1="accent1" accent2="accent2" accent3="accent3" accent4="accent4" accent5="accent5" accent6="accent6" hlink="hlink" folHlink="folHlink"/>
  <p:sldLayoutIdLst>
    <p:sldLayoutId id="2147484829" r:id="rId1"/>
    <p:sldLayoutId id="2147484830" r:id="rId2"/>
    <p:sldLayoutId id="2147484831" r:id="rId3"/>
    <p:sldLayoutId id="2147484832" r:id="rId4"/>
    <p:sldLayoutId id="2147484833" r:id="rId5"/>
    <p:sldLayoutId id="2147484834" r:id="rId6"/>
    <p:sldLayoutId id="2147484835" r:id="rId7"/>
    <p:sldLayoutId id="2147484836" r:id="rId8"/>
    <p:sldLayoutId id="2147484837" r:id="rId9"/>
    <p:sldLayoutId id="2147484838" r:id="rId10"/>
    <p:sldLayoutId id="2147484839" r:id="rId11"/>
    <p:sldLayoutId id="2147484840" r:id="rId12"/>
    <p:sldLayoutId id="2147484841" r:id="rId13"/>
    <p:sldLayoutId id="2147484842" r:id="rId14"/>
    <p:sldLayoutId id="2147484843" r:id="rId15"/>
    <p:sldLayoutId id="2147484844" r:id="rId16"/>
    <p:sldLayoutId id="2147484845" r:id="rId17"/>
    <p:sldLayoutId id="2147484846" r:id="rId18"/>
    <p:sldLayoutId id="2147484847" r:id="rId19"/>
    <p:sldLayoutId id="2147484848" r:id="rId20"/>
    <p:sldLayoutId id="2147484849" r:id="rId21"/>
    <p:sldLayoutId id="2147484850" r:id="rId22"/>
    <p:sldLayoutId id="2147484851" r:id="rId23"/>
    <p:sldLayoutId id="2147484852" r:id="rId24"/>
    <p:sldLayoutId id="2147484853" r:id="rId25"/>
    <p:sldLayoutId id="2147484854" r:id="rId26"/>
    <p:sldLayoutId id="2147484855" r:id="rId27"/>
    <p:sldLayoutId id="2147484856" r:id="rId28"/>
    <p:sldLayoutId id="2147484857" r:id="rId29"/>
    <p:sldLayoutId id="2147484858" r:id="rId30"/>
  </p:sldLayoutIdLst>
  <p:transition>
    <p:fade/>
  </p:transition>
  <p:hf sldNum="0" hdr="0" dt="0"/>
  <p:txStyles>
    <p:titleStyle>
      <a:lvl1pPr algn="l" defTabSz="914004"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7.svg"/></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95.xml"/><Relationship Id="rId5" Type="http://schemas.openxmlformats.org/officeDocument/2006/relationships/image" Target="../media/image50.jpeg"/><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solutions/architecture/modern-data-warehouse/"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solutions/architecture/advanced-analytics-on-big-data/"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55.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solutions/architecture/real-time-analytics/"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55.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16.xml"/><Relationship Id="rId16" Type="http://schemas.openxmlformats.org/officeDocument/2006/relationships/image" Target="../media/image72.png"/><Relationship Id="rId1" Type="http://schemas.openxmlformats.org/officeDocument/2006/relationships/slideLayout" Target="../slideLayouts/slideLayout1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jp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jpg"/><Relationship Id="rId9" Type="http://schemas.openxmlformats.org/officeDocument/2006/relationships/image" Target="../media/image65.jpg"/><Relationship Id="rId1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torage/blobs/data-lake-storage-introduction" TargetMode="External"/><Relationship Id="rId2" Type="http://schemas.openxmlformats.org/officeDocument/2006/relationships/hyperlink" Target="https://azure.microsoft.com/en-us/services/storage/data-lake-storage/" TargetMode="External"/><Relationship Id="rId1" Type="http://schemas.openxmlformats.org/officeDocument/2006/relationships/slideLayout" Target="../slideLayouts/slideLayout34.xml"/><Relationship Id="rId4" Type="http://schemas.openxmlformats.org/officeDocument/2006/relationships/hyperlink" Target="https://azure.microsoft.com/en-us/pricing/details/storage/data-lak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174" y="1465351"/>
            <a:ext cx="11599425" cy="1793090"/>
          </a:xfrm>
        </p:spPr>
        <p:txBody>
          <a:bodyPr>
            <a:normAutofit fontScale="90000"/>
          </a:bodyPr>
          <a:lstStyle/>
          <a:p>
            <a:r>
              <a:rPr lang="en-US" sz="6000" dirty="0">
                <a:gradFill>
                  <a:gsLst>
                    <a:gs pos="100000">
                      <a:srgbClr val="0078D7"/>
                    </a:gs>
                    <a:gs pos="0">
                      <a:srgbClr val="0078D7"/>
                    </a:gs>
                  </a:gsLst>
                  <a:lin ang="5400000" scaled="0"/>
                </a:gradFill>
              </a:rPr>
              <a:t>Azure Data Lake Storage Gen2</a:t>
            </a:r>
            <a:br>
              <a:rPr lang="en-US" sz="3600" dirty="0">
                <a:gradFill>
                  <a:gsLst>
                    <a:gs pos="100000">
                      <a:srgbClr val="0078D7"/>
                    </a:gs>
                    <a:gs pos="0">
                      <a:srgbClr val="0078D7"/>
                    </a:gs>
                  </a:gsLst>
                  <a:lin ang="5400000" scaled="0"/>
                </a:gradFill>
              </a:rPr>
            </a:br>
            <a:r>
              <a:rPr lang="en-US" sz="3900" dirty="0">
                <a:gradFill>
                  <a:gsLst>
                    <a:gs pos="100000">
                      <a:srgbClr val="0078D7"/>
                    </a:gs>
                    <a:gs pos="0">
                      <a:srgbClr val="0078D7"/>
                    </a:gs>
                  </a:gsLst>
                  <a:lin ang="5400000" scaled="0"/>
                </a:gradFill>
              </a:rPr>
              <a:t>How ADLS Gen2 can help you Plan, Design, and Build lasting data lakes for your customers</a:t>
            </a:r>
            <a:br>
              <a:rPr lang="en-US" sz="3900" dirty="0">
                <a:gradFill>
                  <a:gsLst>
                    <a:gs pos="100000">
                      <a:srgbClr val="0078D7"/>
                    </a:gs>
                    <a:gs pos="0">
                      <a:srgbClr val="0078D7"/>
                    </a:gs>
                  </a:gsLst>
                  <a:lin ang="5400000" scaled="0"/>
                </a:gradFill>
              </a:rPr>
            </a:br>
            <a:endParaRPr lang="en-US" sz="3600" dirty="0"/>
          </a:p>
        </p:txBody>
      </p:sp>
      <p:sp>
        <p:nvSpPr>
          <p:cNvPr id="5" name="Text Placeholder 4"/>
          <p:cNvSpPr>
            <a:spLocks noGrp="1"/>
          </p:cNvSpPr>
          <p:nvPr>
            <p:ph type="body" sz="quarter" idx="12"/>
          </p:nvPr>
        </p:nvSpPr>
        <p:spPr>
          <a:xfrm>
            <a:off x="269302" y="4137190"/>
            <a:ext cx="7171337" cy="1792326"/>
          </a:xfrm>
        </p:spPr>
        <p:txBody>
          <a:bodyPr/>
          <a:lstStyle/>
          <a:p>
            <a:r>
              <a:rPr lang="en-US" sz="2000" b="1" dirty="0">
                <a:solidFill>
                  <a:schemeClr val="tx1"/>
                </a:solidFill>
              </a:rPr>
              <a:t>Dario Salischiker</a:t>
            </a:r>
          </a:p>
          <a:p>
            <a:r>
              <a:rPr lang="en-US" sz="2000" dirty="0">
                <a:solidFill>
                  <a:schemeClr val="tx1"/>
                </a:solidFill>
              </a:rPr>
              <a:t>dasalisc@microsoft.com</a:t>
            </a:r>
          </a:p>
          <a:p>
            <a:r>
              <a:rPr lang="en-US" sz="2000" dirty="0">
                <a:solidFill>
                  <a:schemeClr val="tx1"/>
                </a:solidFill>
              </a:rPr>
              <a:t>Senior Program Manager,</a:t>
            </a:r>
          </a:p>
          <a:p>
            <a:r>
              <a:rPr lang="en-US" sz="2000" dirty="0">
                <a:solidFill>
                  <a:schemeClr val="tx1"/>
                </a:solidFill>
              </a:rPr>
              <a:t>Azure Storage</a:t>
            </a:r>
          </a:p>
          <a:p>
            <a:endParaRPr lang="en-US" sz="2000" dirty="0">
              <a:solidFill>
                <a:schemeClr val="tx1"/>
              </a:solidFill>
            </a:endParaRP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0DFD7-3736-4808-9AA7-61045E26ACFF}"/>
              </a:ext>
            </a:extLst>
          </p:cNvPr>
          <p:cNvPicPr>
            <a:picLocks noChangeAspect="1"/>
          </p:cNvPicPr>
          <p:nvPr/>
        </p:nvPicPr>
        <p:blipFill rotWithShape="1">
          <a:blip r:embed="rId2"/>
          <a:srcRect t="7634" b="2125"/>
          <a:stretch/>
        </p:blipFill>
        <p:spPr>
          <a:xfrm>
            <a:off x="443390" y="198783"/>
            <a:ext cx="11127464" cy="6493566"/>
          </a:xfrm>
          <a:prstGeom prst="rect">
            <a:avLst/>
          </a:prstGeom>
        </p:spPr>
      </p:pic>
      <p:sp>
        <p:nvSpPr>
          <p:cNvPr id="8" name="Rectangle 7">
            <a:extLst>
              <a:ext uri="{FF2B5EF4-FFF2-40B4-BE49-F238E27FC236}">
                <a16:creationId xmlns:a16="http://schemas.microsoft.com/office/drawing/2014/main" id="{35E1DCEF-9DA6-4FE4-A1AB-ADA775B54107}"/>
              </a:ext>
            </a:extLst>
          </p:cNvPr>
          <p:cNvSpPr/>
          <p:nvPr/>
        </p:nvSpPr>
        <p:spPr bwMode="auto">
          <a:xfrm>
            <a:off x="4545495" y="2650433"/>
            <a:ext cx="3286540" cy="5367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B387663-FAC5-4E58-99B7-41CD94A0E473}"/>
              </a:ext>
            </a:extLst>
          </p:cNvPr>
          <p:cNvSpPr/>
          <p:nvPr/>
        </p:nvSpPr>
        <p:spPr bwMode="auto">
          <a:xfrm>
            <a:off x="4545495" y="6354416"/>
            <a:ext cx="1457740" cy="33793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04525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8C13F-3797-49C1-9F10-7009EED7B8EC}"/>
              </a:ext>
            </a:extLst>
          </p:cNvPr>
          <p:cNvPicPr>
            <a:picLocks noChangeAspect="1"/>
          </p:cNvPicPr>
          <p:nvPr/>
        </p:nvPicPr>
        <p:blipFill rotWithShape="1">
          <a:blip r:embed="rId2"/>
          <a:srcRect t="7729"/>
          <a:stretch/>
        </p:blipFill>
        <p:spPr>
          <a:xfrm>
            <a:off x="428987" y="198782"/>
            <a:ext cx="10928126" cy="6520624"/>
          </a:xfrm>
          <a:prstGeom prst="rect">
            <a:avLst/>
          </a:prstGeom>
        </p:spPr>
      </p:pic>
      <p:sp>
        <p:nvSpPr>
          <p:cNvPr id="4" name="Rectangle 3">
            <a:extLst>
              <a:ext uri="{FF2B5EF4-FFF2-40B4-BE49-F238E27FC236}">
                <a16:creationId xmlns:a16="http://schemas.microsoft.com/office/drawing/2014/main" id="{0685577D-D4ED-4043-BA09-8B89AD878C16}"/>
              </a:ext>
            </a:extLst>
          </p:cNvPr>
          <p:cNvSpPr/>
          <p:nvPr/>
        </p:nvSpPr>
        <p:spPr bwMode="auto">
          <a:xfrm>
            <a:off x="4353340" y="5632174"/>
            <a:ext cx="1828800" cy="2782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AA0A960A-C654-4AB4-BF13-1998E35BAC65}"/>
              </a:ext>
            </a:extLst>
          </p:cNvPr>
          <p:cNvSpPr/>
          <p:nvPr/>
        </p:nvSpPr>
        <p:spPr bwMode="auto">
          <a:xfrm>
            <a:off x="6400801" y="980661"/>
            <a:ext cx="795129" cy="2782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11074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a:xfrm>
            <a:off x="269238" y="0"/>
            <a:ext cx="11653523" cy="927809"/>
          </a:xfrm>
        </p:spPr>
        <p:txBody>
          <a:bodyPr vert="horz" wrap="square" lIns="143428" tIns="89642" rIns="143428" bIns="89642" rtlCol="0" anchor="ctr">
            <a:noAutofit/>
          </a:bodyPr>
          <a:lstStyle/>
          <a:p>
            <a:pPr algn="ctr"/>
            <a:r>
              <a:rPr lang="en-US" sz="3137" spc="800" dirty="0">
                <a:solidFill>
                  <a:srgbClr val="0078D7"/>
                </a:solidFill>
                <a:latin typeface="Segoe UI Light" charset="0"/>
                <a:cs typeface="Segoe UI Light" charset="0"/>
              </a:rPr>
              <a:t>Azure Data Lake Storage Gen2</a:t>
            </a:r>
          </a:p>
        </p:txBody>
      </p:sp>
      <p:sp>
        <p:nvSpPr>
          <p:cNvPr id="5" name="Rectangle 4">
            <a:extLst>
              <a:ext uri="{FF2B5EF4-FFF2-40B4-BE49-F238E27FC236}">
                <a16:creationId xmlns:a16="http://schemas.microsoft.com/office/drawing/2014/main" id="{6F9B4671-69AC-4384-B311-60ED23082E1D}"/>
              </a:ext>
            </a:extLst>
          </p:cNvPr>
          <p:cNvSpPr/>
          <p:nvPr/>
        </p:nvSpPr>
        <p:spPr bwMode="auto">
          <a:xfrm>
            <a:off x="1031718" y="2419897"/>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8D3C259-2490-4E4D-86CC-36D8087E8CF2}"/>
              </a:ext>
            </a:extLst>
          </p:cNvPr>
          <p:cNvSpPr/>
          <p:nvPr/>
        </p:nvSpPr>
        <p:spPr bwMode="auto">
          <a:xfrm>
            <a:off x="1031718" y="5874297"/>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51900B46-0F8D-4DB3-ADE0-E7DE611D1832}"/>
              </a:ext>
            </a:extLst>
          </p:cNvPr>
          <p:cNvSpPr/>
          <p:nvPr/>
        </p:nvSpPr>
        <p:spPr bwMode="auto">
          <a:xfrm>
            <a:off x="2093146" y="5961426"/>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39" name="Rectangle 38">
            <a:extLst>
              <a:ext uri="{FF2B5EF4-FFF2-40B4-BE49-F238E27FC236}">
                <a16:creationId xmlns:a16="http://schemas.microsoft.com/office/drawing/2014/main" id="{85AC9F4E-3201-44C2-8388-76E266FEF32E}"/>
              </a:ext>
            </a:extLst>
          </p:cNvPr>
          <p:cNvSpPr/>
          <p:nvPr/>
        </p:nvSpPr>
        <p:spPr bwMode="auto">
          <a:xfrm>
            <a:off x="4659243" y="5961426"/>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40" name="Rectangle 39">
            <a:extLst>
              <a:ext uri="{FF2B5EF4-FFF2-40B4-BE49-F238E27FC236}">
                <a16:creationId xmlns:a16="http://schemas.microsoft.com/office/drawing/2014/main" id="{F203F991-48E7-4E1A-A036-743618F7C723}"/>
              </a:ext>
            </a:extLst>
          </p:cNvPr>
          <p:cNvSpPr/>
          <p:nvPr/>
        </p:nvSpPr>
        <p:spPr bwMode="auto">
          <a:xfrm>
            <a:off x="7225340" y="5961426"/>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2" name="TextBox 1">
            <a:extLst>
              <a:ext uri="{FF2B5EF4-FFF2-40B4-BE49-F238E27FC236}">
                <a16:creationId xmlns:a16="http://schemas.microsoft.com/office/drawing/2014/main" id="{3E8184C0-40A3-4C5C-8E60-3CDF9CEED502}"/>
              </a:ext>
            </a:extLst>
          </p:cNvPr>
          <p:cNvSpPr txBox="1"/>
          <p:nvPr/>
        </p:nvSpPr>
        <p:spPr>
          <a:xfrm>
            <a:off x="4928357" y="5153915"/>
            <a:ext cx="2019091"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US" sz="1200" b="1" dirty="0">
                <a:solidFill>
                  <a:schemeClr val="bg1"/>
                </a:solidFill>
              </a:rPr>
              <a:t>Common Blob Storage Foundation</a:t>
            </a:r>
          </a:p>
        </p:txBody>
      </p:sp>
      <p:sp>
        <p:nvSpPr>
          <p:cNvPr id="59" name="TextBox 58">
            <a:extLst>
              <a:ext uri="{FF2B5EF4-FFF2-40B4-BE49-F238E27FC236}">
                <a16:creationId xmlns:a16="http://schemas.microsoft.com/office/drawing/2014/main" id="{BD352243-0852-4FF6-8CCB-9D97FF19BBE3}"/>
              </a:ext>
            </a:extLst>
          </p:cNvPr>
          <p:cNvSpPr txBox="1"/>
          <p:nvPr/>
        </p:nvSpPr>
        <p:spPr>
          <a:xfrm>
            <a:off x="2936215" y="1550080"/>
            <a:ext cx="1090408"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D70B9343-B709-436B-9222-5AE209CE5655}"/>
              </a:ext>
            </a:extLst>
          </p:cNvPr>
          <p:cNvSpPr txBox="1"/>
          <p:nvPr/>
        </p:nvSpPr>
        <p:spPr>
          <a:xfrm>
            <a:off x="7678159" y="1550080"/>
            <a:ext cx="1090408"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87"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8638" y="1859222"/>
            <a:ext cx="578806" cy="578806"/>
          </a:xfrm>
          <a:prstGeom prst="rect">
            <a:avLst/>
          </a:prstGeom>
        </p:spPr>
      </p:pic>
      <p:pic>
        <p:nvPicPr>
          <p:cNvPr id="88"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8897" y="1844121"/>
            <a:ext cx="578806" cy="578806"/>
          </a:xfrm>
          <a:prstGeom prst="rect">
            <a:avLst/>
          </a:prstGeom>
        </p:spPr>
      </p:pic>
      <p:sp>
        <p:nvSpPr>
          <p:cNvPr id="43" name="Text Placeholder 2">
            <a:extLst>
              <a:ext uri="{FF2B5EF4-FFF2-40B4-BE49-F238E27FC236}">
                <a16:creationId xmlns:a16="http://schemas.microsoft.com/office/drawing/2014/main" id="{D44B3365-B561-41DE-A2F8-77BF39A302EF}"/>
              </a:ext>
            </a:extLst>
          </p:cNvPr>
          <p:cNvSpPr txBox="1">
            <a:spLocks/>
          </p:cNvSpPr>
          <p:nvPr/>
        </p:nvSpPr>
        <p:spPr>
          <a:xfrm>
            <a:off x="462265" y="887324"/>
            <a:ext cx="11443086" cy="553920"/>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r>
              <a:rPr lang="en-US" sz="1800" dirty="0">
                <a:solidFill>
                  <a:srgbClr val="505050"/>
                </a:solidFill>
                <a:latin typeface="Segoe UI Semilight" charset="0"/>
                <a:ea typeface="Segoe UI Semilight" charset="0"/>
                <a:cs typeface="Segoe UI Semilight" charset="0"/>
              </a:rPr>
              <a:t>ADLS Gen2 adds a high performance HDFS Endpoint to Azure Blob Storage and inherits the rich feature set of Azure Blob Storage * </a:t>
            </a: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45" name="Rectangle 44">
            <a:extLst>
              <a:ext uri="{FF2B5EF4-FFF2-40B4-BE49-F238E27FC236}">
                <a16:creationId xmlns:a16="http://schemas.microsoft.com/office/drawing/2014/main" id="{241AAE0F-8B38-4C0E-9CB1-0EC1CFFADB1F}"/>
              </a:ext>
            </a:extLst>
          </p:cNvPr>
          <p:cNvSpPr/>
          <p:nvPr/>
        </p:nvSpPr>
        <p:spPr bwMode="auto">
          <a:xfrm>
            <a:off x="2174618" y="2619304"/>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8E55E92E-22EA-4896-B30B-EF73BACAC3A4}"/>
              </a:ext>
            </a:extLst>
          </p:cNvPr>
          <p:cNvSpPr/>
          <p:nvPr/>
        </p:nvSpPr>
        <p:spPr>
          <a:xfrm>
            <a:off x="2398930" y="4270530"/>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49" name="Rectangle 48">
            <a:extLst>
              <a:ext uri="{FF2B5EF4-FFF2-40B4-BE49-F238E27FC236}">
                <a16:creationId xmlns:a16="http://schemas.microsoft.com/office/drawing/2014/main" id="{3029B417-E585-4164-A33E-33A35AB76F6A}"/>
              </a:ext>
            </a:extLst>
          </p:cNvPr>
          <p:cNvSpPr/>
          <p:nvPr/>
        </p:nvSpPr>
        <p:spPr>
          <a:xfrm>
            <a:off x="2597508" y="2880583"/>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51" name="Rectangle 50">
            <a:extLst>
              <a:ext uri="{FF2B5EF4-FFF2-40B4-BE49-F238E27FC236}">
                <a16:creationId xmlns:a16="http://schemas.microsoft.com/office/drawing/2014/main" id="{8432D975-33F8-4A18-8515-3E00F50F649F}"/>
              </a:ext>
            </a:extLst>
          </p:cNvPr>
          <p:cNvSpPr/>
          <p:nvPr/>
        </p:nvSpPr>
        <p:spPr bwMode="auto">
          <a:xfrm>
            <a:off x="7052744" y="2619304"/>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D82543A2-A690-4402-80D9-5BF4C888DAD3}"/>
              </a:ext>
            </a:extLst>
          </p:cNvPr>
          <p:cNvSpPr/>
          <p:nvPr/>
        </p:nvSpPr>
        <p:spPr>
          <a:xfrm>
            <a:off x="7277056" y="4176339"/>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53" name="Rectangle 52">
            <a:extLst>
              <a:ext uri="{FF2B5EF4-FFF2-40B4-BE49-F238E27FC236}">
                <a16:creationId xmlns:a16="http://schemas.microsoft.com/office/drawing/2014/main" id="{DA206FC7-AF9A-4E71-A667-BD0DDF098BCE}"/>
              </a:ext>
            </a:extLst>
          </p:cNvPr>
          <p:cNvSpPr/>
          <p:nvPr/>
        </p:nvSpPr>
        <p:spPr>
          <a:xfrm>
            <a:off x="7475634" y="3019082"/>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3" name="L-Shape 2">
            <a:extLst>
              <a:ext uri="{FF2B5EF4-FFF2-40B4-BE49-F238E27FC236}">
                <a16:creationId xmlns:a16="http://schemas.microsoft.com/office/drawing/2014/main" id="{54720EC4-FE6C-47F5-8452-3B678728B901}"/>
              </a:ext>
            </a:extLst>
          </p:cNvPr>
          <p:cNvSpPr/>
          <p:nvPr/>
        </p:nvSpPr>
        <p:spPr bwMode="auto">
          <a:xfrm>
            <a:off x="3310529" y="5249524"/>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L-Shape 55">
            <a:extLst>
              <a:ext uri="{FF2B5EF4-FFF2-40B4-BE49-F238E27FC236}">
                <a16:creationId xmlns:a16="http://schemas.microsoft.com/office/drawing/2014/main" id="{3622E743-24B4-45E5-BAF7-65219D06EF04}"/>
              </a:ext>
            </a:extLst>
          </p:cNvPr>
          <p:cNvSpPr/>
          <p:nvPr/>
        </p:nvSpPr>
        <p:spPr bwMode="auto">
          <a:xfrm flipH="1">
            <a:off x="7299299" y="5254038"/>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DCA14BFB-A19A-4410-9045-D8594D50A55A}"/>
              </a:ext>
            </a:extLst>
          </p:cNvPr>
          <p:cNvSpPr txBox="1"/>
          <p:nvPr/>
        </p:nvSpPr>
        <p:spPr>
          <a:xfrm>
            <a:off x="4884741" y="6546077"/>
            <a:ext cx="2826736" cy="406265"/>
          </a:xfrm>
          <a:prstGeom prst="rect">
            <a:avLst/>
          </a:prstGeom>
          <a:noFill/>
        </p:spPr>
        <p:txBody>
          <a:bodyPr wrap="none" lIns="182880" tIns="146304" rIns="182880" bIns="146304" rtlCol="0">
            <a:spAutoFit/>
          </a:bodyPr>
          <a:lstStyle/>
          <a:p>
            <a:pPr algn="ctr">
              <a:lnSpc>
                <a:spcPct val="90000"/>
              </a:lnSpc>
              <a:spcAft>
                <a:spcPts val="600"/>
              </a:spcAft>
            </a:pPr>
            <a:r>
              <a:rPr lang="en-US" sz="800" b="1" i="1" dirty="0">
                <a:gradFill>
                  <a:gsLst>
                    <a:gs pos="2917">
                      <a:schemeClr val="tx1"/>
                    </a:gs>
                    <a:gs pos="30000">
                      <a:schemeClr val="tx1"/>
                    </a:gs>
                  </a:gsLst>
                  <a:lin ang="5400000" scaled="0"/>
                </a:gradFill>
              </a:rPr>
              <a:t>* Full Blob and HNS Interoperability available in </a:t>
            </a:r>
            <a:r>
              <a:rPr lang="en-US" sz="800" b="1" i="1">
                <a:gradFill>
                  <a:gsLst>
                    <a:gs pos="2917">
                      <a:schemeClr val="tx1"/>
                    </a:gs>
                    <a:gs pos="30000">
                      <a:schemeClr val="tx1"/>
                    </a:gs>
                  </a:gsLst>
                  <a:lin ang="5400000" scaled="0"/>
                </a:gradFill>
              </a:rPr>
              <a:t>post-GA</a:t>
            </a:r>
            <a:endParaRPr lang="en-US" sz="8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56880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91557" y="1081053"/>
            <a:ext cx="3419856" cy="2088867"/>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14682" y="1081052"/>
            <a:ext cx="3419856" cy="208015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ADLS Gen2 key audiences &amp; benefits</a:t>
            </a: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5"/>
            <a:ext cx="3410712" cy="30076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Supports familiar REST API and HDFS file system</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Integration with leading Hadoop and Spark analytic engines like Databricks</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noProof="0" dirty="0">
                <a:solidFill>
                  <a:srgbClr val="505050"/>
                </a:solidFill>
                <a:latin typeface="Segoe UI Semibold" charset="0"/>
                <a:ea typeface="Segoe UI Semibold" charset="0"/>
                <a:cs typeface="Segoe UI Semibold" charset="0"/>
              </a:rPr>
              <a:t>Strong analytics ISV support</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3007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performance leads to lower end to end analytic job run times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Integration with leading Hadoop and Spark analytic engines like Databricks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Supports integration with visualization tools like Power BI and Tableau</a:t>
            </a:r>
          </a:p>
          <a:p>
            <a:pPr marL="17145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0" marR="0" lvl="0" indent="0" algn="l" defTabSz="914400" rtl="0" eaLnBrk="1" fontAlgn="auto" latinLnBrk="0" hangingPunct="1">
              <a:lnSpc>
                <a:spcPct val="100000"/>
              </a:lnSpc>
              <a:spcBef>
                <a:spcPts val="0"/>
              </a:spcBef>
              <a:spcAft>
                <a:spcPts val="1000"/>
              </a:spcAft>
              <a:buClrTx/>
              <a:buSzTx/>
              <a:buFontTx/>
              <a:buNone/>
              <a:tabLst/>
              <a:defRPr/>
            </a:pPr>
            <a:endParaRPr lang="en-US" sz="1200" b="1" dirty="0">
              <a:solidFill>
                <a:srgbClr val="505050"/>
              </a:solidFill>
              <a:latin typeface="Segoe UI Semibold" charset="0"/>
              <a:ea typeface="Segoe UI Semibold" charset="0"/>
              <a:cs typeface="Segoe UI Semibold"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30071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Meets data sovereignty requirements in multiple geographies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Inherits object level tiering and advanced HA/DR capabilities of Blob Storage </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Segoe UI Semibold" charset="0"/>
                <a:ea typeface="Segoe UI Semibold" charset="0"/>
                <a:cs typeface="Segoe UI Semibold" charset="0"/>
              </a:rPr>
              <a:t>Data Scientists</a:t>
            </a:r>
            <a:endPar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endParaRP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E287D9-77A8-4D38-9473-C36EBAD17D8F}"/>
              </a:ext>
            </a:extLst>
          </p:cNvPr>
          <p:cNvSpPr/>
          <p:nvPr/>
        </p:nvSpPr>
        <p:spPr bwMode="auto">
          <a:xfrm>
            <a:off x="2826328" y="950298"/>
            <a:ext cx="6377632" cy="3880317"/>
          </a:xfrm>
          <a:prstGeom prst="rect">
            <a:avLst/>
          </a:prstGeom>
          <a:solidFill>
            <a:schemeClr val="bg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Archive_F03F">
            <a:extLst>
              <a:ext uri="{FF2B5EF4-FFF2-40B4-BE49-F238E27FC236}">
                <a16:creationId xmlns:a16="http://schemas.microsoft.com/office/drawing/2014/main" id="{FC9A53B8-1806-472B-9643-3B3BD165E061}"/>
              </a:ext>
            </a:extLst>
          </p:cNvPr>
          <p:cNvSpPr>
            <a:spLocks noChangeAspect="1" noEditPoints="1"/>
          </p:cNvSpPr>
          <p:nvPr/>
        </p:nvSpPr>
        <p:spPr bwMode="auto">
          <a:xfrm>
            <a:off x="7978881" y="2067226"/>
            <a:ext cx="592385" cy="513709"/>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Rectangle 9">
            <a:extLst>
              <a:ext uri="{FF2B5EF4-FFF2-40B4-BE49-F238E27FC236}">
                <a16:creationId xmlns:a16="http://schemas.microsoft.com/office/drawing/2014/main" id="{D984CDFB-1F4B-4689-B523-F173350376E1}"/>
              </a:ext>
            </a:extLst>
          </p:cNvPr>
          <p:cNvSpPr/>
          <p:nvPr/>
        </p:nvSpPr>
        <p:spPr bwMode="auto">
          <a:xfrm>
            <a:off x="2527803" y="2650770"/>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Hot </a:t>
            </a:r>
          </a:p>
        </p:txBody>
      </p:sp>
      <p:sp>
        <p:nvSpPr>
          <p:cNvPr id="11" name="Rectangle 10">
            <a:extLst>
              <a:ext uri="{FF2B5EF4-FFF2-40B4-BE49-F238E27FC236}">
                <a16:creationId xmlns:a16="http://schemas.microsoft.com/office/drawing/2014/main" id="{9A9C3065-5B86-4E5C-8E34-A9D08BE27E3A}"/>
              </a:ext>
            </a:extLst>
          </p:cNvPr>
          <p:cNvSpPr/>
          <p:nvPr/>
        </p:nvSpPr>
        <p:spPr bwMode="auto">
          <a:xfrm>
            <a:off x="4822401" y="2650770"/>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Cool</a:t>
            </a:r>
          </a:p>
        </p:txBody>
      </p:sp>
      <p:sp>
        <p:nvSpPr>
          <p:cNvPr id="13" name="Rectangle 12">
            <a:extLst>
              <a:ext uri="{FF2B5EF4-FFF2-40B4-BE49-F238E27FC236}">
                <a16:creationId xmlns:a16="http://schemas.microsoft.com/office/drawing/2014/main" id="{05B2F70A-98AB-45C6-A791-5D2D71A4FDD2}"/>
              </a:ext>
            </a:extLst>
          </p:cNvPr>
          <p:cNvSpPr/>
          <p:nvPr/>
        </p:nvSpPr>
        <p:spPr bwMode="auto">
          <a:xfrm>
            <a:off x="7113384" y="2650770"/>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fr-FR" sz="1961" b="0" i="0" u="none" strike="noStrike" kern="0" cap="none" spc="0" normalizeH="0" baseline="0" noProof="0" dirty="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Archive</a:t>
            </a:r>
            <a:endParaRPr kumimoji="0" lang="en-US" sz="1961" b="0" i="0" u="none" strike="noStrike" kern="0" cap="none" spc="0" normalizeH="0" baseline="0" noProof="0" dirty="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endParaRPr>
          </a:p>
        </p:txBody>
      </p:sp>
      <p:sp>
        <p:nvSpPr>
          <p:cNvPr id="37" name="Rectangle 36">
            <a:extLst>
              <a:ext uri="{FF2B5EF4-FFF2-40B4-BE49-F238E27FC236}">
                <a16:creationId xmlns:a16="http://schemas.microsoft.com/office/drawing/2014/main" id="{D6D56831-0780-4F3D-A51B-130B21675496}"/>
              </a:ext>
            </a:extLst>
          </p:cNvPr>
          <p:cNvSpPr/>
          <p:nvPr/>
        </p:nvSpPr>
        <p:spPr bwMode="auto">
          <a:xfrm>
            <a:off x="984587" y="1797832"/>
            <a:ext cx="1982885" cy="20537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563"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102" normalizeH="0" baseline="0" noProof="0" dirty="0">
                <a:ln w="3175">
                  <a:noFill/>
                </a:ln>
                <a:gradFill>
                  <a:gsLst>
                    <a:gs pos="1250">
                      <a:srgbClr val="0078D7"/>
                    </a:gs>
                    <a:gs pos="100000">
                      <a:srgbClr val="0078D7"/>
                    </a:gs>
                  </a:gsLst>
                  <a:lin ang="5400000" scaled="0"/>
                </a:gradFill>
                <a:effectLst/>
                <a:uLnTx/>
                <a:uFillTx/>
                <a:latin typeface="Segoe UI Light"/>
                <a:ea typeface="+mn-ea"/>
                <a:cs typeface="Segoe UI" pitchFamily="34" charset="0"/>
              </a:rPr>
              <a:t>Azure</a:t>
            </a:r>
            <a:br>
              <a:rPr kumimoji="0" lang="en-US" sz="4313" b="0" i="0" u="none" strike="noStrike" kern="1200" cap="none" spc="-102" normalizeH="0" baseline="0" noProof="0" dirty="0">
                <a:ln w="3175">
                  <a:noFill/>
                </a:ln>
                <a:gradFill>
                  <a:gsLst>
                    <a:gs pos="1250">
                      <a:srgbClr val="0078D7"/>
                    </a:gs>
                    <a:gs pos="100000">
                      <a:srgbClr val="0078D7"/>
                    </a:gs>
                  </a:gsLst>
                  <a:lin ang="5400000" scaled="0"/>
                </a:gradFill>
                <a:effectLst/>
                <a:uLnTx/>
                <a:uFillTx/>
                <a:latin typeface="Segoe UI Light"/>
                <a:ea typeface="+mn-ea"/>
                <a:cs typeface="Segoe UI" pitchFamily="34" charset="0"/>
              </a:rPr>
            </a:br>
            <a:r>
              <a:rPr kumimoji="0" lang="en-US" sz="4313" b="0" i="0" u="none" strike="noStrike" kern="1200" cap="none" spc="-102" normalizeH="0" baseline="0" noProof="0" dirty="0">
                <a:ln w="3175">
                  <a:noFill/>
                </a:ln>
                <a:gradFill>
                  <a:gsLst>
                    <a:gs pos="1250">
                      <a:srgbClr val="0078D7"/>
                    </a:gs>
                    <a:gs pos="100000">
                      <a:srgbClr val="0078D7"/>
                    </a:gs>
                  </a:gsLst>
                  <a:lin ang="5400000" scaled="0"/>
                </a:gradFill>
                <a:effectLst/>
                <a:uLnTx/>
                <a:uFillTx/>
                <a:latin typeface="Segoe UI Light"/>
                <a:ea typeface="+mn-ea"/>
                <a:cs typeface="Segoe UI" pitchFamily="34" charset="0"/>
              </a:rPr>
              <a:t>Blob</a:t>
            </a:r>
          </a:p>
          <a:p>
            <a:pPr marL="0" marR="0" lvl="0" indent="0" algn="l" defTabSz="932563" rtl="0" eaLnBrk="1" fontAlgn="base" latinLnBrk="0" hangingPunct="1">
              <a:lnSpc>
                <a:spcPct val="90000"/>
              </a:lnSpc>
              <a:spcBef>
                <a:spcPct val="0"/>
              </a:spcBef>
              <a:spcAft>
                <a:spcPct val="0"/>
              </a:spcAft>
              <a:buClrTx/>
              <a:buSzTx/>
              <a:buFontTx/>
              <a:buNone/>
              <a:tabLst/>
              <a:defRPr/>
            </a:pPr>
            <a:r>
              <a:rPr lang="en-US" sz="4313" spc="-102" dirty="0">
                <a:ln w="3175">
                  <a:noFill/>
                </a:ln>
                <a:gradFill>
                  <a:gsLst>
                    <a:gs pos="1250">
                      <a:srgbClr val="0078D7"/>
                    </a:gs>
                    <a:gs pos="100000">
                      <a:srgbClr val="0078D7"/>
                    </a:gs>
                  </a:gsLst>
                  <a:lin ang="5400000" scaled="0"/>
                </a:gradFill>
                <a:latin typeface="Segoe UI Light"/>
                <a:cs typeface="Segoe UI" pitchFamily="34" charset="0"/>
              </a:rPr>
              <a:t>Tiers</a:t>
            </a:r>
            <a:endParaRPr kumimoji="0" lang="en-US" sz="4313" b="0" i="0" u="none" strike="noStrike" kern="1200" cap="none" spc="-102" normalizeH="0" baseline="0" noProof="0" dirty="0">
              <a:ln w="3175">
                <a:noFill/>
              </a:ln>
              <a:gradFill>
                <a:gsLst>
                  <a:gs pos="1250">
                    <a:srgbClr val="0078D7"/>
                  </a:gs>
                  <a:gs pos="100000">
                    <a:srgbClr val="0078D7"/>
                  </a:gs>
                </a:gsLst>
                <a:lin ang="5400000" scaled="0"/>
              </a:gradFill>
              <a:effectLst/>
              <a:uLnTx/>
              <a:uFillTx/>
              <a:latin typeface="Segoe UI Light"/>
              <a:ea typeface="+mn-ea"/>
              <a:cs typeface="Segoe UI" pitchFamily="34" charset="0"/>
            </a:endParaRPr>
          </a:p>
        </p:txBody>
      </p:sp>
      <p:sp>
        <p:nvSpPr>
          <p:cNvPr id="31" name="Temperature_mild">
            <a:extLst>
              <a:ext uri="{FF2B5EF4-FFF2-40B4-BE49-F238E27FC236}">
                <a16:creationId xmlns:a16="http://schemas.microsoft.com/office/drawing/2014/main" id="{B3901AA0-CD27-45C2-8E19-DE76D5636398}"/>
              </a:ext>
            </a:extLst>
          </p:cNvPr>
          <p:cNvSpPr>
            <a:spLocks noChangeAspect="1" noEditPoints="1"/>
          </p:cNvSpPr>
          <p:nvPr/>
        </p:nvSpPr>
        <p:spPr bwMode="auto">
          <a:xfrm>
            <a:off x="5872032" y="2003014"/>
            <a:ext cx="231114" cy="5779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Temperature_hot">
            <a:extLst>
              <a:ext uri="{FF2B5EF4-FFF2-40B4-BE49-F238E27FC236}">
                <a16:creationId xmlns:a16="http://schemas.microsoft.com/office/drawing/2014/main" id="{A4A1F239-66D3-431C-9F78-E94BC335584D}"/>
              </a:ext>
            </a:extLst>
          </p:cNvPr>
          <p:cNvSpPr>
            <a:spLocks noChangeAspect="1" noEditPoints="1"/>
          </p:cNvSpPr>
          <p:nvPr/>
        </p:nvSpPr>
        <p:spPr bwMode="auto">
          <a:xfrm>
            <a:off x="3581050" y="2003014"/>
            <a:ext cx="231114" cy="5779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Shape 56">
            <a:extLst>
              <a:ext uri="{FF2B5EF4-FFF2-40B4-BE49-F238E27FC236}">
                <a16:creationId xmlns:a16="http://schemas.microsoft.com/office/drawing/2014/main" id="{20E1EFB6-862D-43D9-8036-0EEA2291A85C}"/>
              </a:ext>
            </a:extLst>
          </p:cNvPr>
          <p:cNvSpPr/>
          <p:nvPr/>
        </p:nvSpPr>
        <p:spPr bwMode="auto">
          <a:xfrm>
            <a:off x="3318429" y="2707457"/>
            <a:ext cx="756358"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Shape 65">
            <a:extLst>
              <a:ext uri="{FF2B5EF4-FFF2-40B4-BE49-F238E27FC236}">
                <a16:creationId xmlns:a16="http://schemas.microsoft.com/office/drawing/2014/main" id="{75FC7D3E-7986-4DAA-8DEC-C0C0411956C1}"/>
              </a:ext>
            </a:extLst>
          </p:cNvPr>
          <p:cNvSpPr/>
          <p:nvPr/>
        </p:nvSpPr>
        <p:spPr bwMode="auto">
          <a:xfrm>
            <a:off x="5609411" y="2707457"/>
            <a:ext cx="756358"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Shape 66">
            <a:extLst>
              <a:ext uri="{FF2B5EF4-FFF2-40B4-BE49-F238E27FC236}">
                <a16:creationId xmlns:a16="http://schemas.microsoft.com/office/drawing/2014/main" id="{DB3FB828-CAD7-4C39-A926-509E0729CA2F}"/>
              </a:ext>
            </a:extLst>
          </p:cNvPr>
          <p:cNvSpPr/>
          <p:nvPr/>
        </p:nvSpPr>
        <p:spPr bwMode="auto">
          <a:xfrm>
            <a:off x="7900393" y="2707457"/>
            <a:ext cx="756358"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3" name="Group 42">
            <a:extLst>
              <a:ext uri="{FF2B5EF4-FFF2-40B4-BE49-F238E27FC236}">
                <a16:creationId xmlns:a16="http://schemas.microsoft.com/office/drawing/2014/main" id="{86E78866-9F11-4C88-8C35-EE7C84B5EB6D}"/>
              </a:ext>
            </a:extLst>
          </p:cNvPr>
          <p:cNvGrpSpPr/>
          <p:nvPr/>
        </p:nvGrpSpPr>
        <p:grpSpPr>
          <a:xfrm>
            <a:off x="2548608" y="3291972"/>
            <a:ext cx="2288761" cy="1442181"/>
            <a:chOff x="1870021" y="2993582"/>
            <a:chExt cx="2334655" cy="1471100"/>
          </a:xfrm>
        </p:grpSpPr>
        <p:sp>
          <p:nvSpPr>
            <p:cNvPr id="63" name="TextBox 62">
              <a:extLst>
                <a:ext uri="{FF2B5EF4-FFF2-40B4-BE49-F238E27FC236}">
                  <a16:creationId xmlns:a16="http://schemas.microsoft.com/office/drawing/2014/main" id="{69CB5C16-6D19-4336-889F-ED56F8B88834}"/>
                </a:ext>
              </a:extLst>
            </p:cNvPr>
            <p:cNvSpPr txBox="1"/>
            <p:nvPr/>
          </p:nvSpPr>
          <p:spPr>
            <a:xfrm>
              <a:off x="1870021" y="2993582"/>
              <a:ext cx="2334655" cy="794021"/>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Frequently </a:t>
              </a:r>
              <a:br>
                <a:rPr kumimoji="0" lang="en-US" sz="1765"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br>
              <a:r>
                <a:rPr kumimoji="0" lang="en-US" sz="1765"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accessed data</a:t>
              </a:r>
            </a:p>
          </p:txBody>
        </p:sp>
        <p:sp>
          <p:nvSpPr>
            <p:cNvPr id="9" name="TextBox 8">
              <a:extLst>
                <a:ext uri="{FF2B5EF4-FFF2-40B4-BE49-F238E27FC236}">
                  <a16:creationId xmlns:a16="http://schemas.microsoft.com/office/drawing/2014/main" id="{7DADF7A6-F036-472A-B562-09AD5A8FB3A6}"/>
                </a:ext>
              </a:extLst>
            </p:cNvPr>
            <p:cNvSpPr txBox="1"/>
            <p:nvPr/>
          </p:nvSpPr>
          <p:spPr>
            <a:xfrm>
              <a:off x="2024266" y="3919960"/>
              <a:ext cx="2026164" cy="544722"/>
            </a:xfrm>
            <a:prstGeom prst="rect">
              <a:avLst/>
            </a:prstGeom>
            <a:noFill/>
          </p:spPr>
          <p:txBody>
            <a:bodyPr wrap="square" lIns="0" tIns="143407" rIns="0" bIns="143407" rtlCol="0" anchor="ctr">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dirty="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$18.40 </a:t>
              </a:r>
            </a:p>
          </p:txBody>
        </p:sp>
      </p:grpSp>
      <p:grpSp>
        <p:nvGrpSpPr>
          <p:cNvPr id="45" name="Group 44">
            <a:extLst>
              <a:ext uri="{FF2B5EF4-FFF2-40B4-BE49-F238E27FC236}">
                <a16:creationId xmlns:a16="http://schemas.microsoft.com/office/drawing/2014/main" id="{C11FE4BD-1405-4AD9-86B6-862F0BE066DB}"/>
              </a:ext>
            </a:extLst>
          </p:cNvPr>
          <p:cNvGrpSpPr/>
          <p:nvPr/>
        </p:nvGrpSpPr>
        <p:grpSpPr>
          <a:xfrm>
            <a:off x="4843207" y="3291972"/>
            <a:ext cx="2288761" cy="1442181"/>
            <a:chOff x="4210631" y="2993582"/>
            <a:chExt cx="2334655" cy="1471100"/>
          </a:xfrm>
        </p:grpSpPr>
        <p:sp>
          <p:nvSpPr>
            <p:cNvPr id="64" name="TextBox 63">
              <a:extLst>
                <a:ext uri="{FF2B5EF4-FFF2-40B4-BE49-F238E27FC236}">
                  <a16:creationId xmlns:a16="http://schemas.microsoft.com/office/drawing/2014/main" id="{7E9F380D-E4DA-415D-91F3-C18CBA7F3495}"/>
                </a:ext>
              </a:extLst>
            </p:cNvPr>
            <p:cNvSpPr txBox="1"/>
            <p:nvPr/>
          </p:nvSpPr>
          <p:spPr>
            <a:xfrm>
              <a:off x="4210631" y="2993582"/>
              <a:ext cx="2334655" cy="794021"/>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Less frequently accessed data</a:t>
              </a:r>
            </a:p>
          </p:txBody>
        </p:sp>
        <p:sp>
          <p:nvSpPr>
            <p:cNvPr id="75" name="TextBox 74">
              <a:extLst>
                <a:ext uri="{FF2B5EF4-FFF2-40B4-BE49-F238E27FC236}">
                  <a16:creationId xmlns:a16="http://schemas.microsoft.com/office/drawing/2014/main" id="{7784D94E-77B6-4965-B6F8-515BBD2284BA}"/>
                </a:ext>
              </a:extLst>
            </p:cNvPr>
            <p:cNvSpPr txBox="1"/>
            <p:nvPr/>
          </p:nvSpPr>
          <p:spPr>
            <a:xfrm>
              <a:off x="4364876" y="3919960"/>
              <a:ext cx="2026164" cy="544722"/>
            </a:xfrm>
            <a:prstGeom prst="rect">
              <a:avLst/>
            </a:prstGeom>
            <a:noFill/>
          </p:spPr>
          <p:txBody>
            <a:bodyPr wrap="square" lIns="0" tIns="143407" rIns="0" bIns="143407" rtlCol="0" anchor="ctr">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dirty="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$10.00</a:t>
              </a:r>
            </a:p>
          </p:txBody>
        </p:sp>
      </p:grpSp>
      <p:grpSp>
        <p:nvGrpSpPr>
          <p:cNvPr id="17" name="Group 16">
            <a:extLst>
              <a:ext uri="{FF2B5EF4-FFF2-40B4-BE49-F238E27FC236}">
                <a16:creationId xmlns:a16="http://schemas.microsoft.com/office/drawing/2014/main" id="{870C6D03-6CAD-4CAE-9ABC-6B542440E269}"/>
              </a:ext>
            </a:extLst>
          </p:cNvPr>
          <p:cNvGrpSpPr/>
          <p:nvPr/>
        </p:nvGrpSpPr>
        <p:grpSpPr>
          <a:xfrm>
            <a:off x="7134191" y="3291972"/>
            <a:ext cx="2288761" cy="1442181"/>
            <a:chOff x="7134191" y="3291972"/>
            <a:chExt cx="2288761" cy="1442181"/>
          </a:xfrm>
        </p:grpSpPr>
        <p:sp>
          <p:nvSpPr>
            <p:cNvPr id="65" name="TextBox 64">
              <a:extLst>
                <a:ext uri="{FF2B5EF4-FFF2-40B4-BE49-F238E27FC236}">
                  <a16:creationId xmlns:a16="http://schemas.microsoft.com/office/drawing/2014/main" id="{BDE67211-DE7F-4BAE-91EA-F3B929FD4F2A}"/>
                </a:ext>
              </a:extLst>
            </p:cNvPr>
            <p:cNvSpPr txBox="1"/>
            <p:nvPr/>
          </p:nvSpPr>
          <p:spPr>
            <a:xfrm>
              <a:off x="7134191" y="3291972"/>
              <a:ext cx="2288761" cy="778412"/>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Rarely </a:t>
              </a:r>
              <a:br>
                <a:rPr kumimoji="0" lang="en-US" sz="1765" b="0" i="0" u="none" strike="noStrike" kern="0" cap="none" spc="0" normalizeH="0" baseline="0" noProof="0" dirty="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br>
              <a:r>
                <a:rPr kumimoji="0" lang="en-US" sz="1765" b="0" i="0" u="none" strike="noStrike" kern="0" cap="none" spc="0" normalizeH="0" baseline="0" noProof="0" dirty="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accessed data</a:t>
              </a:r>
            </a:p>
          </p:txBody>
        </p:sp>
        <p:sp>
          <p:nvSpPr>
            <p:cNvPr id="76" name="TextBox 75">
              <a:extLst>
                <a:ext uri="{FF2B5EF4-FFF2-40B4-BE49-F238E27FC236}">
                  <a16:creationId xmlns:a16="http://schemas.microsoft.com/office/drawing/2014/main" id="{BA4DAE84-6927-4D64-92A4-11AB049A77B1}"/>
                </a:ext>
              </a:extLst>
            </p:cNvPr>
            <p:cNvSpPr txBox="1"/>
            <p:nvPr/>
          </p:nvSpPr>
          <p:spPr>
            <a:xfrm>
              <a:off x="7285403" y="4200139"/>
              <a:ext cx="1986334" cy="534014"/>
            </a:xfrm>
            <a:prstGeom prst="rect">
              <a:avLst/>
            </a:prstGeom>
            <a:noFill/>
          </p:spPr>
          <p:txBody>
            <a:bodyPr wrap="square" lIns="0" tIns="143407" rIns="0" bIns="143407" rtlCol="0" anchor="ctr">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dirty="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$2.00 </a:t>
              </a:r>
            </a:p>
          </p:txBody>
        </p:sp>
      </p:grpSp>
      <p:sp>
        <p:nvSpPr>
          <p:cNvPr id="60" name="TextBox 59">
            <a:extLst>
              <a:ext uri="{FF2B5EF4-FFF2-40B4-BE49-F238E27FC236}">
                <a16:creationId xmlns:a16="http://schemas.microsoft.com/office/drawing/2014/main" id="{B9C40949-FCB8-4CAF-A9F9-246A26206F10}"/>
              </a:ext>
            </a:extLst>
          </p:cNvPr>
          <p:cNvSpPr txBox="1"/>
          <p:nvPr/>
        </p:nvSpPr>
        <p:spPr>
          <a:xfrm>
            <a:off x="9034325" y="4222110"/>
            <a:ext cx="1986334" cy="534014"/>
          </a:xfrm>
          <a:prstGeom prst="rect">
            <a:avLst/>
          </a:prstGeom>
          <a:noFill/>
        </p:spPr>
        <p:txBody>
          <a:bodyPr wrap="square" lIns="0" tIns="143407" rIns="0" bIns="143407" rtlCol="0" anchor="ctr">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dirty="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$23.00 </a:t>
            </a:r>
          </a:p>
        </p:txBody>
      </p:sp>
      <p:sp>
        <p:nvSpPr>
          <p:cNvPr id="8" name="Freeform: Shape 7">
            <a:extLst>
              <a:ext uri="{FF2B5EF4-FFF2-40B4-BE49-F238E27FC236}">
                <a16:creationId xmlns:a16="http://schemas.microsoft.com/office/drawing/2014/main" id="{BCCBDF4A-5458-4437-A6A2-CA29259A7E64}"/>
              </a:ext>
            </a:extLst>
          </p:cNvPr>
          <p:cNvSpPr/>
          <p:nvPr/>
        </p:nvSpPr>
        <p:spPr bwMode="auto">
          <a:xfrm>
            <a:off x="1009630" y="4124042"/>
            <a:ext cx="8067823" cy="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9" name="Group 48">
            <a:extLst>
              <a:ext uri="{FF2B5EF4-FFF2-40B4-BE49-F238E27FC236}">
                <a16:creationId xmlns:a16="http://schemas.microsoft.com/office/drawing/2014/main" id="{E2E6F500-A905-44B7-87B6-F1E101FA2D2F}"/>
              </a:ext>
            </a:extLst>
          </p:cNvPr>
          <p:cNvGrpSpPr/>
          <p:nvPr/>
        </p:nvGrpSpPr>
        <p:grpSpPr>
          <a:xfrm>
            <a:off x="1159032" y="4258963"/>
            <a:ext cx="1431665" cy="416383"/>
            <a:chOff x="452581" y="3979955"/>
            <a:chExt cx="1460373" cy="424732"/>
          </a:xfrm>
        </p:grpSpPr>
        <p:sp>
          <p:nvSpPr>
            <p:cNvPr id="12" name="Rectangle 11">
              <a:extLst>
                <a:ext uri="{FF2B5EF4-FFF2-40B4-BE49-F238E27FC236}">
                  <a16:creationId xmlns:a16="http://schemas.microsoft.com/office/drawing/2014/main" id="{F22B29C1-7D7B-42A6-B762-2E8107244757}"/>
                </a:ext>
              </a:extLst>
            </p:cNvPr>
            <p:cNvSpPr/>
            <p:nvPr/>
          </p:nvSpPr>
          <p:spPr>
            <a:xfrm>
              <a:off x="843430" y="3979955"/>
              <a:ext cx="1069524" cy="4247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PER TB </a:t>
              </a:r>
              <a:b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PER MONTH</a:t>
              </a:r>
            </a:p>
          </p:txBody>
        </p:sp>
        <p:sp>
          <p:nvSpPr>
            <p:cNvPr id="139" name="arrow_15_bidi">
              <a:extLst>
                <a:ext uri="{FF2B5EF4-FFF2-40B4-BE49-F238E27FC236}">
                  <a16:creationId xmlns:a16="http://schemas.microsoft.com/office/drawing/2014/main" id="{76C08FF9-B512-4456-A2ED-6876350140B1}"/>
                </a:ext>
              </a:extLst>
            </p:cNvPr>
            <p:cNvSpPr>
              <a:spLocks noChangeAspect="1" noEditPoints="1"/>
            </p:cNvSpPr>
            <p:nvPr/>
          </p:nvSpPr>
          <p:spPr bwMode="auto">
            <a:xfrm rot="16200000" flipH="1">
              <a:off x="451861" y="4034498"/>
              <a:ext cx="317086" cy="31564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51" name="Rectangle 50">
            <a:extLst>
              <a:ext uri="{FF2B5EF4-FFF2-40B4-BE49-F238E27FC236}">
                <a16:creationId xmlns:a16="http://schemas.microsoft.com/office/drawing/2014/main" id="{6A940BB0-BF0A-4106-9E42-34E3FF27936D}"/>
              </a:ext>
            </a:extLst>
          </p:cNvPr>
          <p:cNvSpPr/>
          <p:nvPr/>
        </p:nvSpPr>
        <p:spPr bwMode="auto">
          <a:xfrm flipH="1">
            <a:off x="0" y="486"/>
            <a:ext cx="930605"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E8BD6DD7-0F16-4A82-B428-440DF8450896}"/>
              </a:ext>
            </a:extLst>
          </p:cNvPr>
          <p:cNvSpPr/>
          <p:nvPr/>
        </p:nvSpPr>
        <p:spPr bwMode="auto">
          <a:xfrm>
            <a:off x="3149603" y="1098776"/>
            <a:ext cx="5624946"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fr-FR" sz="3200" b="1" i="0" u="none" strike="noStrike" kern="0" cap="none" spc="0" normalizeH="0" baseline="0" noProof="0" dirty="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Data Lake Storage Pricing</a:t>
            </a:r>
            <a:endParaRPr kumimoji="0" lang="en-US" sz="3200" b="1" i="0" u="none" strike="noStrike" kern="0" cap="none" spc="0" normalizeH="0" baseline="0" noProof="0" dirty="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endParaRPr>
          </a:p>
        </p:txBody>
      </p:sp>
      <p:sp>
        <p:nvSpPr>
          <p:cNvPr id="53" name="Title 3">
            <a:extLst>
              <a:ext uri="{FF2B5EF4-FFF2-40B4-BE49-F238E27FC236}">
                <a16:creationId xmlns:a16="http://schemas.microsoft.com/office/drawing/2014/main" id="{783D176C-BDE4-4839-BE40-E4608B79330B}"/>
              </a:ext>
            </a:extLst>
          </p:cNvPr>
          <p:cNvSpPr>
            <a:spLocks noGrp="1"/>
          </p:cNvSpPr>
          <p:nvPr>
            <p:ph type="title"/>
          </p:nvPr>
        </p:nvSpPr>
        <p:spPr>
          <a:xfrm>
            <a:off x="2146897" y="50633"/>
            <a:ext cx="8514542" cy="899665"/>
          </a:xfrm>
        </p:spPr>
        <p:txBody>
          <a:bodyPr/>
          <a:lstStyle/>
          <a:p>
            <a:r>
              <a:rPr lang="en-US" sz="4000" dirty="0"/>
              <a:t>Data Lake Storage Pricing Model</a:t>
            </a:r>
          </a:p>
        </p:txBody>
      </p:sp>
      <p:sp>
        <p:nvSpPr>
          <p:cNvPr id="6" name="TextBox 5">
            <a:extLst>
              <a:ext uri="{FF2B5EF4-FFF2-40B4-BE49-F238E27FC236}">
                <a16:creationId xmlns:a16="http://schemas.microsoft.com/office/drawing/2014/main" id="{15A74324-8736-4664-A6DB-59B0897EB1E1}"/>
              </a:ext>
            </a:extLst>
          </p:cNvPr>
          <p:cNvSpPr txBox="1"/>
          <p:nvPr/>
        </p:nvSpPr>
        <p:spPr>
          <a:xfrm>
            <a:off x="2733964" y="4987635"/>
            <a:ext cx="6716006"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Same storage pricing as Azure Blob Storage!*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Supports object level tiering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Competitive with other cloud providers</a:t>
            </a:r>
          </a:p>
        </p:txBody>
      </p:sp>
      <p:sp>
        <p:nvSpPr>
          <p:cNvPr id="7" name="TextBox 6">
            <a:extLst>
              <a:ext uri="{FF2B5EF4-FFF2-40B4-BE49-F238E27FC236}">
                <a16:creationId xmlns:a16="http://schemas.microsoft.com/office/drawing/2014/main" id="{2B2EE1CB-29F3-4681-893D-AE0118852A43}"/>
              </a:ext>
            </a:extLst>
          </p:cNvPr>
          <p:cNvSpPr txBox="1"/>
          <p:nvPr/>
        </p:nvSpPr>
        <p:spPr>
          <a:xfrm>
            <a:off x="4174836" y="6521979"/>
            <a:ext cx="4213333" cy="433965"/>
          </a:xfrm>
          <a:prstGeom prst="rect">
            <a:avLst/>
          </a:prstGeom>
          <a:noFill/>
        </p:spPr>
        <p:txBody>
          <a:bodyPr wrap="none" lIns="182880" tIns="146304" rIns="182880" bIns="146304" rtlCol="0">
            <a:spAutoFit/>
          </a:bodyPr>
          <a:lstStyle/>
          <a:p>
            <a:pPr>
              <a:lnSpc>
                <a:spcPct val="90000"/>
              </a:lnSpc>
              <a:spcAft>
                <a:spcPts val="600"/>
              </a:spcAft>
            </a:pPr>
            <a:r>
              <a:rPr lang="en-US" sz="1000" b="1" i="1" dirty="0">
                <a:gradFill>
                  <a:gsLst>
                    <a:gs pos="2917">
                      <a:schemeClr val="tx1"/>
                    </a:gs>
                    <a:gs pos="30000">
                      <a:schemeClr val="tx1"/>
                    </a:gs>
                  </a:gsLst>
                  <a:lin ang="5400000" scaled="0"/>
                </a:gradFill>
              </a:rPr>
              <a:t>* Transaction pricing model differences exist; Pricing for LRS availability</a:t>
            </a:r>
          </a:p>
        </p:txBody>
      </p:sp>
      <p:pic>
        <p:nvPicPr>
          <p:cNvPr id="16" name="Picture 15">
            <a:extLst>
              <a:ext uri="{FF2B5EF4-FFF2-40B4-BE49-F238E27FC236}">
                <a16:creationId xmlns:a16="http://schemas.microsoft.com/office/drawing/2014/main" id="{A6E463AB-4644-4A40-8C77-85C68EDBF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467" y="1017800"/>
            <a:ext cx="1422328" cy="899665"/>
          </a:xfrm>
          <a:prstGeom prst="rect">
            <a:avLst/>
          </a:prstGeom>
        </p:spPr>
      </p:pic>
      <p:sp>
        <p:nvSpPr>
          <p:cNvPr id="61" name="Rectangle 60">
            <a:extLst>
              <a:ext uri="{FF2B5EF4-FFF2-40B4-BE49-F238E27FC236}">
                <a16:creationId xmlns:a16="http://schemas.microsoft.com/office/drawing/2014/main" id="{601778CA-2987-494F-AF52-6CE7F190D865}"/>
              </a:ext>
            </a:extLst>
          </p:cNvPr>
          <p:cNvSpPr/>
          <p:nvPr/>
        </p:nvSpPr>
        <p:spPr bwMode="auto">
          <a:xfrm>
            <a:off x="9060735" y="2650770"/>
            <a:ext cx="1841511"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fr-FR" sz="1961" b="0" i="0" u="none" strike="noStrike" kern="0" cap="none" spc="0" normalizeH="0" baseline="0" noProof="0" dirty="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S3 Standard Storage</a:t>
            </a:r>
            <a:endParaRPr kumimoji="0" lang="en-US" sz="1961" b="0" i="0" u="none" strike="noStrike" kern="0" cap="none" spc="0" normalizeH="0" baseline="0" noProof="0" dirty="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endParaRPr>
          </a:p>
        </p:txBody>
      </p:sp>
      <p:pic>
        <p:nvPicPr>
          <p:cNvPr id="19" name="Picture 18">
            <a:extLst>
              <a:ext uri="{FF2B5EF4-FFF2-40B4-BE49-F238E27FC236}">
                <a16:creationId xmlns:a16="http://schemas.microsoft.com/office/drawing/2014/main" id="{22285043-A9F5-4A8A-B476-671D60F97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302" y="1374983"/>
            <a:ext cx="1197817" cy="185298"/>
          </a:xfrm>
          <a:prstGeom prst="rect">
            <a:avLst/>
          </a:prstGeom>
        </p:spPr>
      </p:pic>
      <p:sp>
        <p:nvSpPr>
          <p:cNvPr id="68" name="Rectangle 67">
            <a:extLst>
              <a:ext uri="{FF2B5EF4-FFF2-40B4-BE49-F238E27FC236}">
                <a16:creationId xmlns:a16="http://schemas.microsoft.com/office/drawing/2014/main" id="{3F0B2FD7-ED93-4CF7-976E-0837567834D3}"/>
              </a:ext>
            </a:extLst>
          </p:cNvPr>
          <p:cNvSpPr/>
          <p:nvPr/>
        </p:nvSpPr>
        <p:spPr bwMode="auto">
          <a:xfrm>
            <a:off x="10548836" y="2650770"/>
            <a:ext cx="1779779"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fr-FR" sz="1961" b="0" i="0" u="none" strike="noStrike" kern="0" cap="none" spc="0" normalizeH="0" baseline="0" noProof="0" dirty="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Big Query</a:t>
            </a:r>
            <a:endParaRPr kumimoji="0" lang="en-US" sz="1961" b="0" i="0" u="none" strike="noStrike" kern="0" cap="none" spc="0" normalizeH="0" baseline="0" noProof="0" dirty="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endParaRPr>
          </a:p>
        </p:txBody>
      </p:sp>
      <p:sp>
        <p:nvSpPr>
          <p:cNvPr id="92" name="TextBox 91">
            <a:extLst>
              <a:ext uri="{FF2B5EF4-FFF2-40B4-BE49-F238E27FC236}">
                <a16:creationId xmlns:a16="http://schemas.microsoft.com/office/drawing/2014/main" id="{D517F198-7046-474A-833A-C26F499F5D98}"/>
              </a:ext>
            </a:extLst>
          </p:cNvPr>
          <p:cNvSpPr txBox="1"/>
          <p:nvPr/>
        </p:nvSpPr>
        <p:spPr>
          <a:xfrm>
            <a:off x="10445558" y="4222110"/>
            <a:ext cx="1986334" cy="534014"/>
          </a:xfrm>
          <a:prstGeom prst="rect">
            <a:avLst/>
          </a:prstGeom>
          <a:noFill/>
        </p:spPr>
        <p:txBody>
          <a:bodyPr wrap="square" lIns="0" tIns="143407" rIns="0" bIns="143407" rtlCol="0" anchor="ctr">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dirty="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$20.00</a:t>
            </a:r>
          </a:p>
        </p:txBody>
      </p:sp>
    </p:spTree>
    <p:extLst>
      <p:ext uri="{BB962C8B-B14F-4D97-AF65-F5344CB8AC3E}">
        <p14:creationId xmlns:p14="http://schemas.microsoft.com/office/powerpoint/2010/main" val="29717837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B5C6A-A8B6-4F24-AB7D-437106A9A6F3}"/>
              </a:ext>
            </a:extLst>
          </p:cNvPr>
          <p:cNvSpPr>
            <a:spLocks noGrp="1"/>
          </p:cNvSpPr>
          <p:nvPr>
            <p:ph type="title"/>
          </p:nvPr>
        </p:nvSpPr>
        <p:spPr>
          <a:xfrm>
            <a:off x="269240" y="289514"/>
            <a:ext cx="11655840" cy="619444"/>
          </a:xfrm>
        </p:spPr>
        <p:txBody>
          <a:bodyPr/>
          <a:lstStyle/>
          <a:p>
            <a:r>
              <a:rPr lang="en-US" sz="3200" dirty="0"/>
              <a:t>ADLS Gen2 in the real world</a:t>
            </a:r>
          </a:p>
        </p:txBody>
      </p:sp>
      <p:pic>
        <p:nvPicPr>
          <p:cNvPr id="3" name="Picture 2">
            <a:extLst>
              <a:ext uri="{FF2B5EF4-FFF2-40B4-BE49-F238E27FC236}">
                <a16:creationId xmlns:a16="http://schemas.microsoft.com/office/drawing/2014/main" id="{4EFC1F37-9274-4F33-A8B5-E47DD9A66385}"/>
              </a:ext>
            </a:extLst>
          </p:cNvPr>
          <p:cNvPicPr>
            <a:picLocks noChangeAspect="1"/>
          </p:cNvPicPr>
          <p:nvPr/>
        </p:nvPicPr>
        <p:blipFill>
          <a:blip r:embed="rId2"/>
          <a:stretch>
            <a:fillRect/>
          </a:stretch>
        </p:blipFill>
        <p:spPr>
          <a:xfrm>
            <a:off x="962025" y="1326832"/>
            <a:ext cx="10267950" cy="5324475"/>
          </a:xfrm>
          <a:prstGeom prst="rect">
            <a:avLst/>
          </a:prstGeom>
        </p:spPr>
      </p:pic>
      <p:sp>
        <p:nvSpPr>
          <p:cNvPr id="5" name="TextBox 4">
            <a:extLst>
              <a:ext uri="{FF2B5EF4-FFF2-40B4-BE49-F238E27FC236}">
                <a16:creationId xmlns:a16="http://schemas.microsoft.com/office/drawing/2014/main" id="{45205872-916F-4283-B1F2-512A783E5596}"/>
              </a:ext>
            </a:extLst>
          </p:cNvPr>
          <p:cNvSpPr txBox="1"/>
          <p:nvPr/>
        </p:nvSpPr>
        <p:spPr>
          <a:xfrm>
            <a:off x="4212242" y="1521171"/>
            <a:ext cx="116281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POC 1</a:t>
            </a:r>
          </a:p>
        </p:txBody>
      </p:sp>
      <p:sp>
        <p:nvSpPr>
          <p:cNvPr id="11" name="TextBox 10">
            <a:extLst>
              <a:ext uri="{FF2B5EF4-FFF2-40B4-BE49-F238E27FC236}">
                <a16:creationId xmlns:a16="http://schemas.microsoft.com/office/drawing/2014/main" id="{A573504E-9EA8-4017-8710-D8590EFD4B96}"/>
              </a:ext>
            </a:extLst>
          </p:cNvPr>
          <p:cNvSpPr txBox="1"/>
          <p:nvPr/>
        </p:nvSpPr>
        <p:spPr>
          <a:xfrm>
            <a:off x="6701482" y="1521171"/>
            <a:ext cx="121090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POC 2</a:t>
            </a:r>
          </a:p>
        </p:txBody>
      </p:sp>
      <p:sp>
        <p:nvSpPr>
          <p:cNvPr id="14" name="TextBox 13">
            <a:extLst>
              <a:ext uri="{FF2B5EF4-FFF2-40B4-BE49-F238E27FC236}">
                <a16:creationId xmlns:a16="http://schemas.microsoft.com/office/drawing/2014/main" id="{331F55D3-0D0F-445D-AD0D-801526B2A93A}"/>
              </a:ext>
            </a:extLst>
          </p:cNvPr>
          <p:cNvSpPr txBox="1"/>
          <p:nvPr/>
        </p:nvSpPr>
        <p:spPr>
          <a:xfrm>
            <a:off x="9286586" y="1521171"/>
            <a:ext cx="121090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POC 3</a:t>
            </a:r>
          </a:p>
        </p:txBody>
      </p:sp>
    </p:spTree>
    <p:extLst>
      <p:ext uri="{BB962C8B-B14F-4D97-AF65-F5344CB8AC3E}">
        <p14:creationId xmlns:p14="http://schemas.microsoft.com/office/powerpoint/2010/main" val="19959229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518" y="269224"/>
            <a:ext cx="11018520" cy="553998"/>
          </a:xfrm>
        </p:spPr>
        <p:txBody>
          <a:bodyPr/>
          <a:lstStyle/>
          <a:p>
            <a:r>
              <a:rPr lang="en-US" dirty="0"/>
              <a:t>Modern Data Warehouse</a:t>
            </a:r>
          </a:p>
        </p:txBody>
      </p:sp>
      <p:sp>
        <p:nvSpPr>
          <p:cNvPr id="4" name="Rectangle 3">
            <a:extLst>
              <a:ext uri="{FF2B5EF4-FFF2-40B4-BE49-F238E27FC236}">
                <a16:creationId xmlns:a16="http://schemas.microsoft.com/office/drawing/2014/main" id="{58C9DA8A-13A4-47B9-B413-79A8CE67D64A}"/>
              </a:ext>
            </a:extLst>
          </p:cNvPr>
          <p:cNvSpPr/>
          <p:nvPr/>
        </p:nvSpPr>
        <p:spPr>
          <a:xfrm>
            <a:off x="10612582" y="123269"/>
            <a:ext cx="1579419" cy="584775"/>
          </a:xfrm>
          <a:prstGeom prst="rect">
            <a:avLst/>
          </a:prstGeom>
        </p:spPr>
        <p:txBody>
          <a:bodyPr wrap="square">
            <a:spAutoFit/>
          </a:bodyPr>
          <a:lstStyle/>
          <a:p>
            <a:pPr marR="0" lvl="0">
              <a:spcBef>
                <a:spcPts val="0"/>
              </a:spcBef>
              <a:spcAft>
                <a:spcPts val="0"/>
              </a:spcAft>
            </a:pPr>
            <a:r>
              <a:rPr lang="en-US" sz="3200" dirty="0">
                <a:effectLst/>
                <a:latin typeface="Calibri" panose="020F0502020204030204" pitchFamily="34" charset="0"/>
                <a:ea typeface="Calibri" panose="020F0502020204030204" pitchFamily="34" charset="0"/>
                <a:hlinkClick r:id="rId3"/>
              </a:rPr>
              <a:t>Link</a:t>
            </a:r>
            <a:endParaRPr lang="en-US" sz="3200" dirty="0">
              <a:effectLst/>
              <a:latin typeface="Calibri" panose="020F050202020403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8198471F-0230-430C-AE28-989741BC9E38}"/>
              </a:ext>
            </a:extLst>
          </p:cNvPr>
          <p:cNvPicPr>
            <a:picLocks noChangeAspect="1"/>
          </p:cNvPicPr>
          <p:nvPr/>
        </p:nvPicPr>
        <p:blipFill>
          <a:blip r:embed="rId4"/>
          <a:stretch>
            <a:fillRect/>
          </a:stretch>
        </p:blipFill>
        <p:spPr>
          <a:xfrm>
            <a:off x="787616" y="1196163"/>
            <a:ext cx="10747139" cy="5124893"/>
          </a:xfrm>
          <a:prstGeom prst="rect">
            <a:avLst/>
          </a:prstGeom>
        </p:spPr>
      </p:pic>
      <p:pic>
        <p:nvPicPr>
          <p:cNvPr id="3" name="Picture 2">
            <a:extLst>
              <a:ext uri="{FF2B5EF4-FFF2-40B4-BE49-F238E27FC236}">
                <a16:creationId xmlns:a16="http://schemas.microsoft.com/office/drawing/2014/main" id="{E1C7141D-E1EC-4251-94AB-B8D791E02D4B}"/>
              </a:ext>
            </a:extLst>
          </p:cNvPr>
          <p:cNvPicPr>
            <a:picLocks noChangeAspect="1"/>
          </p:cNvPicPr>
          <p:nvPr/>
        </p:nvPicPr>
        <p:blipFill>
          <a:blip r:embed="rId5"/>
          <a:stretch>
            <a:fillRect/>
          </a:stretch>
        </p:blipFill>
        <p:spPr>
          <a:xfrm>
            <a:off x="4733300" y="3415294"/>
            <a:ext cx="583636" cy="686630"/>
          </a:xfrm>
          <a:prstGeom prst="rect">
            <a:avLst/>
          </a:prstGeom>
        </p:spPr>
      </p:pic>
    </p:spTree>
    <p:extLst>
      <p:ext uri="{BB962C8B-B14F-4D97-AF65-F5344CB8AC3E}">
        <p14:creationId xmlns:p14="http://schemas.microsoft.com/office/powerpoint/2010/main" val="27848075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23CF-6E0C-44F6-BF69-97F1FCF4B5CA}"/>
              </a:ext>
            </a:extLst>
          </p:cNvPr>
          <p:cNvSpPr>
            <a:spLocks noGrp="1"/>
          </p:cNvSpPr>
          <p:nvPr>
            <p:ph type="title"/>
          </p:nvPr>
        </p:nvSpPr>
        <p:spPr/>
        <p:txBody>
          <a:bodyPr/>
          <a:lstStyle/>
          <a:p>
            <a:r>
              <a:rPr lang="en-US" dirty="0"/>
              <a:t>Advanced Analytics</a:t>
            </a:r>
          </a:p>
        </p:txBody>
      </p:sp>
      <p:sp>
        <p:nvSpPr>
          <p:cNvPr id="5" name="Rectangle 4">
            <a:extLst>
              <a:ext uri="{FF2B5EF4-FFF2-40B4-BE49-F238E27FC236}">
                <a16:creationId xmlns:a16="http://schemas.microsoft.com/office/drawing/2014/main" id="{9D6702F5-931A-4851-8542-84578F848C77}"/>
              </a:ext>
            </a:extLst>
          </p:cNvPr>
          <p:cNvSpPr/>
          <p:nvPr/>
        </p:nvSpPr>
        <p:spPr>
          <a:xfrm>
            <a:off x="10612581" y="85499"/>
            <a:ext cx="1731819" cy="584775"/>
          </a:xfrm>
          <a:prstGeom prst="rect">
            <a:avLst/>
          </a:prstGeom>
        </p:spPr>
        <p:txBody>
          <a:bodyPr wrap="square">
            <a:spAutoFit/>
          </a:bodyPr>
          <a:lstStyle/>
          <a:p>
            <a:pPr marR="0" lvl="0">
              <a:spcBef>
                <a:spcPts val="0"/>
              </a:spcBef>
              <a:spcAft>
                <a:spcPts val="0"/>
              </a:spcAft>
            </a:pPr>
            <a:r>
              <a:rPr lang="en-US" sz="3200" dirty="0">
                <a:effectLst/>
                <a:latin typeface="Calibri" panose="020F0502020204030204" pitchFamily="34" charset="0"/>
                <a:ea typeface="Calibri" panose="020F0502020204030204" pitchFamily="34" charset="0"/>
                <a:hlinkClick r:id="rId3"/>
              </a:rPr>
              <a:t>Link</a:t>
            </a:r>
            <a:endParaRPr lang="en-US" sz="3200" dirty="0">
              <a:effectLst/>
              <a:latin typeface="Calibri" panose="020F050202020403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34F28EAA-A500-4322-871A-0CAFA6C6C3EE}"/>
              </a:ext>
            </a:extLst>
          </p:cNvPr>
          <p:cNvPicPr>
            <a:picLocks noChangeAspect="1"/>
          </p:cNvPicPr>
          <p:nvPr/>
        </p:nvPicPr>
        <p:blipFill>
          <a:blip r:embed="rId4"/>
          <a:stretch>
            <a:fillRect/>
          </a:stretch>
        </p:blipFill>
        <p:spPr>
          <a:xfrm>
            <a:off x="714716" y="994514"/>
            <a:ext cx="10871833" cy="5326541"/>
          </a:xfrm>
          <a:prstGeom prst="rect">
            <a:avLst/>
          </a:prstGeom>
        </p:spPr>
      </p:pic>
      <p:pic>
        <p:nvPicPr>
          <p:cNvPr id="6" name="Picture 5">
            <a:extLst>
              <a:ext uri="{FF2B5EF4-FFF2-40B4-BE49-F238E27FC236}">
                <a16:creationId xmlns:a16="http://schemas.microsoft.com/office/drawing/2014/main" id="{1BED5F29-77DD-4682-AA10-FC5159918278}"/>
              </a:ext>
            </a:extLst>
          </p:cNvPr>
          <p:cNvPicPr>
            <a:picLocks noChangeAspect="1"/>
          </p:cNvPicPr>
          <p:nvPr/>
        </p:nvPicPr>
        <p:blipFill>
          <a:blip r:embed="rId5"/>
          <a:stretch>
            <a:fillRect/>
          </a:stretch>
        </p:blipFill>
        <p:spPr>
          <a:xfrm>
            <a:off x="4700170" y="3289400"/>
            <a:ext cx="583636" cy="686630"/>
          </a:xfrm>
          <a:prstGeom prst="rect">
            <a:avLst/>
          </a:prstGeom>
        </p:spPr>
      </p:pic>
    </p:spTree>
    <p:extLst>
      <p:ext uri="{BB962C8B-B14F-4D97-AF65-F5344CB8AC3E}">
        <p14:creationId xmlns:p14="http://schemas.microsoft.com/office/powerpoint/2010/main" val="40841963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Real-time Analytics</a:t>
            </a:r>
          </a:p>
        </p:txBody>
      </p:sp>
      <p:sp>
        <p:nvSpPr>
          <p:cNvPr id="5" name="Rectangle 4">
            <a:extLst>
              <a:ext uri="{FF2B5EF4-FFF2-40B4-BE49-F238E27FC236}">
                <a16:creationId xmlns:a16="http://schemas.microsoft.com/office/drawing/2014/main" id="{ADC50CB3-6A71-43BF-B377-BB88BCD29504}"/>
              </a:ext>
            </a:extLst>
          </p:cNvPr>
          <p:cNvSpPr/>
          <p:nvPr/>
        </p:nvSpPr>
        <p:spPr>
          <a:xfrm>
            <a:off x="10590977" y="85499"/>
            <a:ext cx="1753424" cy="535531"/>
          </a:xfrm>
          <a:prstGeom prst="rect">
            <a:avLst/>
          </a:prstGeom>
        </p:spPr>
        <p:txBody>
          <a:bodyPr wrap="square">
            <a:spAutoFit/>
          </a:bodyPr>
          <a:lstStyle/>
          <a:p>
            <a:pPr marR="0" lvl="0">
              <a:spcBef>
                <a:spcPts val="0"/>
              </a:spcBef>
              <a:spcAft>
                <a:spcPts val="0"/>
              </a:spcAft>
            </a:pPr>
            <a:r>
              <a:rPr lang="en-US" sz="3200" dirty="0">
                <a:effectLst/>
                <a:latin typeface="Calibri" panose="020F0502020204030204" pitchFamily="34" charset="0"/>
                <a:ea typeface="Calibri" panose="020F0502020204030204" pitchFamily="34" charset="0"/>
                <a:hlinkClick r:id="rId3"/>
              </a:rPr>
              <a:t>Link</a:t>
            </a:r>
            <a:endParaRPr lang="en-US" sz="320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393467B8-38F0-4F23-BD58-CF90B954585B}"/>
              </a:ext>
            </a:extLst>
          </p:cNvPr>
          <p:cNvPicPr>
            <a:picLocks noChangeAspect="1"/>
          </p:cNvPicPr>
          <p:nvPr/>
        </p:nvPicPr>
        <p:blipFill>
          <a:blip r:embed="rId4"/>
          <a:stretch>
            <a:fillRect/>
          </a:stretch>
        </p:blipFill>
        <p:spPr>
          <a:xfrm>
            <a:off x="1461975" y="1246605"/>
            <a:ext cx="9606517" cy="5260518"/>
          </a:xfrm>
          <a:prstGeom prst="rect">
            <a:avLst/>
          </a:prstGeom>
        </p:spPr>
      </p:pic>
      <p:pic>
        <p:nvPicPr>
          <p:cNvPr id="7" name="Picture 6">
            <a:extLst>
              <a:ext uri="{FF2B5EF4-FFF2-40B4-BE49-F238E27FC236}">
                <a16:creationId xmlns:a16="http://schemas.microsoft.com/office/drawing/2014/main" id="{AAD5D6E7-6141-460B-9890-25F5553CFF2E}"/>
              </a:ext>
            </a:extLst>
          </p:cNvPr>
          <p:cNvPicPr>
            <a:picLocks noChangeAspect="1"/>
          </p:cNvPicPr>
          <p:nvPr/>
        </p:nvPicPr>
        <p:blipFill>
          <a:blip r:embed="rId5"/>
          <a:stretch>
            <a:fillRect/>
          </a:stretch>
        </p:blipFill>
        <p:spPr>
          <a:xfrm>
            <a:off x="4620656" y="1622155"/>
            <a:ext cx="435048" cy="511821"/>
          </a:xfrm>
          <a:prstGeom prst="rect">
            <a:avLst/>
          </a:prstGeom>
        </p:spPr>
      </p:pic>
    </p:spTree>
    <p:extLst>
      <p:ext uri="{BB962C8B-B14F-4D97-AF65-F5344CB8AC3E}">
        <p14:creationId xmlns:p14="http://schemas.microsoft.com/office/powerpoint/2010/main" val="1267026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p:cNvSpPr/>
          <p:nvPr/>
        </p:nvSpPr>
        <p:spPr>
          <a:xfrm rot="10800000" flipH="1">
            <a:off x="1562888" y="3841339"/>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 name="Arrow: Right 3">
            <a:extLst>
              <a:ext uri="{FF2B5EF4-FFF2-40B4-BE49-F238E27FC236}">
                <a16:creationId xmlns:a16="http://schemas.microsoft.com/office/drawing/2014/main" id="{D307146B-AC41-4AA9-8127-810323AA5182}"/>
              </a:ext>
            </a:extLst>
          </p:cNvPr>
          <p:cNvSpPr/>
          <p:nvPr/>
        </p:nvSpPr>
        <p:spPr bwMode="auto">
          <a:xfrm>
            <a:off x="0" y="4474905"/>
            <a:ext cx="11917017" cy="152882"/>
          </a:xfrm>
          <a:prstGeom prst="rightArrow">
            <a:avLst>
              <a:gd name="adj1" fmla="val 100000"/>
              <a:gd name="adj2" fmla="val 365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9">
            <a:extLst>
              <a:ext uri="{FF2B5EF4-FFF2-40B4-BE49-F238E27FC236}">
                <a16:creationId xmlns:a16="http://schemas.microsoft.com/office/drawing/2014/main" id="{F2FF6FB6-5956-497E-9542-9C884F64D5A3}"/>
              </a:ext>
            </a:extLst>
          </p:cNvPr>
          <p:cNvSpPr txBox="1"/>
          <p:nvPr/>
        </p:nvSpPr>
        <p:spPr>
          <a:xfrm>
            <a:off x="1737361" y="4721218"/>
            <a:ext cx="1666875"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rgbClr val="0078D6"/>
                </a:solidFill>
                <a:latin typeface="Segoe UI Semibold" charset="0"/>
                <a:ea typeface="Segoe UI Semibold" charset="0"/>
                <a:cs typeface="Segoe UI Semibold" charset="0"/>
              </a:rPr>
              <a:t>Ungated Public</a:t>
            </a:r>
            <a:r>
              <a:rPr kumimoji="0" lang="en-US" sz="1000" b="1" i="0" u="none" strike="noStrike" kern="1200" cap="none" spc="0" normalizeH="0" baseline="0" noProof="0">
                <a:ln>
                  <a:noFill/>
                </a:ln>
                <a:solidFill>
                  <a:srgbClr val="0078D6"/>
                </a:solidFill>
                <a:effectLst/>
                <a:uLnTx/>
                <a:uFillTx/>
                <a:latin typeface="Segoe UI Semibold" charset="0"/>
                <a:ea typeface="Segoe UI Semibold" charset="0"/>
                <a:cs typeface="Segoe UI Semibold" charset="0"/>
              </a:rPr>
              <a:t> Preview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6"/>
                </a:solidFill>
                <a:effectLst/>
                <a:uLnTx/>
                <a:uFillTx/>
                <a:latin typeface="Segoe UI Semilight" charset="0"/>
                <a:ea typeface="Segoe UI Semilight" charset="0"/>
                <a:cs typeface="Segoe UI Semilight" charset="0"/>
              </a:rPr>
              <a:t>Dec 2018</a:t>
            </a:r>
            <a:endParaRPr kumimoji="0" lang="en-US" sz="1000" b="1" i="0" u="none" strike="noStrike" kern="1200" cap="none" spc="0" normalizeH="0" baseline="0" noProof="0">
              <a:ln>
                <a:noFill/>
              </a:ln>
              <a:solidFill>
                <a:srgbClr val="0078D6"/>
              </a:solidFill>
              <a:effectLst/>
              <a:uLnTx/>
              <a:uFillTx/>
              <a:latin typeface="Segoe UI Semibold" charset="0"/>
              <a:ea typeface="Segoe UI Semibold" charset="0"/>
              <a:cs typeface="Segoe UI Semibold" charset="0"/>
            </a:endParaRPr>
          </a:p>
        </p:txBody>
      </p:sp>
      <p:sp>
        <p:nvSpPr>
          <p:cNvPr id="8" name="TextBox 13">
            <a:extLst>
              <a:ext uri="{FF2B5EF4-FFF2-40B4-BE49-F238E27FC236}">
                <a16:creationId xmlns:a16="http://schemas.microsoft.com/office/drawing/2014/main" id="{96E97463-CDF6-4818-854B-88DA3258AED9}"/>
              </a:ext>
            </a:extLst>
          </p:cNvPr>
          <p:cNvSpPr txBox="1"/>
          <p:nvPr/>
        </p:nvSpPr>
        <p:spPr>
          <a:xfrm>
            <a:off x="4672864" y="4654963"/>
            <a:ext cx="1666875"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General availability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spc="100" dirty="0">
                <a:solidFill>
                  <a:srgbClr val="0078D6"/>
                </a:solidFill>
                <a:latin typeface="Segoe UI Semilight" charset="0"/>
                <a:ea typeface="Segoe UI Semilight" charset="0"/>
                <a:cs typeface="Segoe UI Semilight" charset="0"/>
              </a:rPr>
              <a:t>Feb 7</a:t>
            </a:r>
            <a:r>
              <a:rPr lang="en-US" sz="1000" spc="100" baseline="30000" dirty="0">
                <a:solidFill>
                  <a:srgbClr val="0078D6"/>
                </a:solidFill>
                <a:latin typeface="Segoe UI Semilight" charset="0"/>
                <a:ea typeface="Segoe UI Semilight" charset="0"/>
                <a:cs typeface="Segoe UI Semilight" charset="0"/>
              </a:rPr>
              <a:t>th</a:t>
            </a:r>
            <a:r>
              <a:rPr lang="en-US" sz="1000" spc="100" dirty="0">
                <a:solidFill>
                  <a:srgbClr val="0078D6"/>
                </a:solidFill>
                <a:latin typeface="Segoe UI Semilight" charset="0"/>
                <a:ea typeface="Segoe UI Semilight" charset="0"/>
                <a:cs typeface="Segoe UI Semilight" charset="0"/>
              </a:rPr>
              <a:t> 2019</a:t>
            </a:r>
            <a:endPar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endParaRPr>
          </a:p>
        </p:txBody>
      </p:sp>
      <p:sp>
        <p:nvSpPr>
          <p:cNvPr id="33" name="Freeform 32"/>
          <p:cNvSpPr/>
          <p:nvPr/>
        </p:nvSpPr>
        <p:spPr>
          <a:xfrm>
            <a:off x="1579051" y="4598915"/>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7" name="Freeform 36"/>
          <p:cNvSpPr/>
          <p:nvPr/>
        </p:nvSpPr>
        <p:spPr>
          <a:xfrm>
            <a:off x="4516170" y="4613351"/>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1" name="Freeform 40"/>
          <p:cNvSpPr/>
          <p:nvPr/>
        </p:nvSpPr>
        <p:spPr>
          <a:xfrm rot="10800000" flipH="1">
            <a:off x="4510540" y="3199759"/>
            <a:ext cx="162323" cy="1275145"/>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3" name="Freeform 42"/>
          <p:cNvSpPr/>
          <p:nvPr/>
        </p:nvSpPr>
        <p:spPr>
          <a:xfrm rot="10800000" flipH="1">
            <a:off x="7560329" y="3266686"/>
            <a:ext cx="162324" cy="1198599"/>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5" name="Freeform 44"/>
          <p:cNvSpPr/>
          <p:nvPr/>
        </p:nvSpPr>
        <p:spPr>
          <a:xfrm rot="10800000" flipH="1">
            <a:off x="10693757" y="3087944"/>
            <a:ext cx="162325" cy="1386960"/>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10" name="Rectangle 9">
            <a:extLst>
              <a:ext uri="{FF2B5EF4-FFF2-40B4-BE49-F238E27FC236}">
                <a16:creationId xmlns:a16="http://schemas.microsoft.com/office/drawing/2014/main" id="{953D2602-16F1-456D-BCB6-3A9967A684EE}"/>
              </a:ext>
            </a:extLst>
          </p:cNvPr>
          <p:cNvSpPr/>
          <p:nvPr/>
        </p:nvSpPr>
        <p:spPr>
          <a:xfrm>
            <a:off x="3489050" y="2356975"/>
            <a:ext cx="2128728" cy="654025"/>
          </a:xfrm>
          <a:prstGeom prst="rect">
            <a:avLst/>
          </a:prstGeom>
          <a:solidFill>
            <a:schemeClr val="bg1"/>
          </a:solidFill>
          <a:ln w="12700">
            <a:solidFill>
              <a:schemeClr val="accent4"/>
            </a:solidFill>
          </a:ln>
        </p:spPr>
        <p:txBody>
          <a:bodyPr wrap="square"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Additional Security Features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lang="en-US" sz="1050" dirty="0">
                <a:solidFill>
                  <a:srgbClr val="505050"/>
                </a:solidFill>
                <a:latin typeface="Segoe UI Semilight" charset="0"/>
                <a:ea typeface="Segoe UI Semilight" charset="0"/>
                <a:cs typeface="Segoe UI Semilight" charset="0"/>
              </a:rPr>
              <a:t>Migration support from </a:t>
            </a:r>
            <a:r>
              <a:rPr lang="en-US" sz="1050" b="1" dirty="0">
                <a:solidFill>
                  <a:srgbClr val="505050"/>
                </a:solidFill>
                <a:latin typeface="Segoe UI Semilight" charset="0"/>
                <a:ea typeface="Segoe UI Semilight" charset="0"/>
                <a:cs typeface="Segoe UI Semilight" charset="0"/>
              </a:rPr>
              <a:t>ADLS Gen1</a:t>
            </a:r>
            <a:endParaRPr kumimoji="0" lang="en-US" sz="105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12" name="Rectangle 11">
            <a:extLst>
              <a:ext uri="{FF2B5EF4-FFF2-40B4-BE49-F238E27FC236}">
                <a16:creationId xmlns:a16="http://schemas.microsoft.com/office/drawing/2014/main" id="{5522EADA-D9C9-4FE4-AD95-2641DAC490B4}"/>
              </a:ext>
            </a:extLst>
          </p:cNvPr>
          <p:cNvSpPr/>
          <p:nvPr/>
        </p:nvSpPr>
        <p:spPr>
          <a:xfrm>
            <a:off x="9677420" y="2356975"/>
            <a:ext cx="2003854" cy="730969"/>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Integrated Data Catalog</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Native query support</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Data Governance</a:t>
            </a:r>
          </a:p>
        </p:txBody>
      </p:sp>
      <p:sp>
        <p:nvSpPr>
          <p:cNvPr id="15" name="Rectangle 14">
            <a:extLst>
              <a:ext uri="{FF2B5EF4-FFF2-40B4-BE49-F238E27FC236}">
                <a16:creationId xmlns:a16="http://schemas.microsoft.com/office/drawing/2014/main" id="{FC95823A-DB96-4734-9783-08AC40648891}"/>
              </a:ext>
            </a:extLst>
          </p:cNvPr>
          <p:cNvSpPr/>
          <p:nvPr/>
        </p:nvSpPr>
        <p:spPr>
          <a:xfrm>
            <a:off x="6510143" y="2356975"/>
            <a:ext cx="2274912" cy="1854354"/>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50" b="1" dirty="0">
                <a:solidFill>
                  <a:srgbClr val="0078D6"/>
                </a:solidFill>
                <a:latin typeface="Segoe UI Semibold" charset="0"/>
                <a:ea typeface="Segoe UI Semibold" charset="0"/>
                <a:cs typeface="Segoe UI Semibold" charset="0"/>
              </a:rPr>
              <a:t>Post-GA Features</a:t>
            </a:r>
            <a:endPar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a:p>
            <a:pPr marL="119063" indent="-119063">
              <a:spcAft>
                <a:spcPts val="600"/>
              </a:spcAft>
              <a:buFont typeface="Arial" charset="0"/>
              <a:buChar char="•"/>
              <a:defRPr/>
            </a:pPr>
            <a:r>
              <a:rPr lang="en-US" sz="1050" dirty="0">
                <a:solidFill>
                  <a:srgbClr val="505050"/>
                </a:solidFill>
                <a:latin typeface="Segoe UI Semilight" charset="0"/>
                <a:ea typeface="Segoe UI Semilight" charset="0"/>
                <a:cs typeface="Segoe UI Semilight" charset="0"/>
              </a:rPr>
              <a:t>Pass-through end user authentication with </a:t>
            </a:r>
            <a:r>
              <a:rPr lang="en-US" sz="1050" b="1" dirty="0">
                <a:solidFill>
                  <a:srgbClr val="505050"/>
                </a:solidFill>
                <a:latin typeface="Segoe UI Semilight" charset="0"/>
                <a:ea typeface="Segoe UI Semilight" charset="0"/>
                <a:cs typeface="Segoe UI Semilight" charset="0"/>
              </a:rPr>
              <a:t>Azure Databricks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ADLS Gen2 &amp; Blob Interoperability</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lang="en-US" sz="1050" dirty="0">
                <a:solidFill>
                  <a:srgbClr val="505050"/>
                </a:solidFill>
                <a:latin typeface="Segoe UI Semilight" charset="0"/>
                <a:ea typeface="Segoe UI Semibold" charset="0"/>
                <a:cs typeface="Segoe UI Semilight" charset="0"/>
              </a:rPr>
              <a:t>Upgrade support for existing Blob content</a:t>
            </a:r>
          </a:p>
          <a:p>
            <a:pPr marL="119063" indent="-119063">
              <a:spcAft>
                <a:spcPts val="600"/>
              </a:spcAft>
              <a:buFont typeface="Arial" charset="0"/>
              <a:buChar char="•"/>
              <a:defRPr/>
            </a:pPr>
            <a:r>
              <a:rPr lang="en-US" sz="1050" dirty="0">
                <a:solidFill>
                  <a:srgbClr val="505050"/>
                </a:solidFill>
                <a:latin typeface="Segoe UI Semilight" charset="0"/>
                <a:ea typeface="Segoe UI Semilight" charset="0"/>
                <a:cs typeface="Segoe UI Semilight" charset="0"/>
              </a:rPr>
              <a:t>Complete integration with Azure Data services</a:t>
            </a:r>
          </a:p>
        </p:txBody>
      </p:sp>
      <p:sp>
        <p:nvSpPr>
          <p:cNvPr id="19" name="Rectangle 18">
            <a:extLst>
              <a:ext uri="{FF2B5EF4-FFF2-40B4-BE49-F238E27FC236}">
                <a16:creationId xmlns:a16="http://schemas.microsoft.com/office/drawing/2014/main" id="{C513CD4F-7260-4BA7-94B6-707E3020E56D}"/>
              </a:ext>
            </a:extLst>
          </p:cNvPr>
          <p:cNvSpPr/>
          <p:nvPr/>
        </p:nvSpPr>
        <p:spPr>
          <a:xfrm>
            <a:off x="451365" y="1284963"/>
            <a:ext cx="2145320" cy="2977738"/>
          </a:xfrm>
          <a:prstGeom prst="rect">
            <a:avLst/>
          </a:prstGeom>
          <a:solidFill>
            <a:schemeClr val="bg1"/>
          </a:solidFill>
          <a:ln w="12700">
            <a:solidFill>
              <a:schemeClr val="accent4"/>
            </a:solidFill>
          </a:ln>
        </p:spPr>
        <p:txBody>
          <a:bodyPr wrap="square"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0078D6"/>
                </a:solidFill>
                <a:effectLst/>
                <a:uLnTx/>
                <a:uFillTx/>
                <a:latin typeface="Segoe UI Semibold" charset="0"/>
                <a:ea typeface="Segoe UI Semibold" charset="0"/>
                <a:cs typeface="Segoe UI Semibold" charset="0"/>
              </a:rPr>
              <a:t>End-to-end experience</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OAuth authentication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lang="en-US" sz="1050">
                <a:solidFill>
                  <a:srgbClr val="505050"/>
                </a:solidFill>
                <a:latin typeface="Segoe UI Semilight" charset="0"/>
                <a:ea typeface="Segoe UI Semilight" charset="0"/>
                <a:cs typeface="Segoe UI Semilight" charset="0"/>
              </a:rPr>
              <a:t>POSIX-compliant ACLs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Integration with </a:t>
            </a:r>
            <a:r>
              <a:rPr kumimoji="0" lang="en-US" sz="1050" b="1"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Azure Databricks, HDInsight (incl. Enterprise Security Package), Data Factory</a:t>
            </a:r>
            <a:r>
              <a:rPr kumimoji="0" lang="en-US" sz="105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 </a:t>
            </a:r>
            <a:r>
              <a:rPr kumimoji="0" lang="en-US" sz="1050" b="1"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SQL Data Warehouse</a:t>
            </a:r>
            <a:r>
              <a:rPr kumimoji="0" lang="en-US" sz="105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 and </a:t>
            </a:r>
            <a:r>
              <a:rPr kumimoji="0" lang="en-US" sz="1050" b="1"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Power BI</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lang="en-US" sz="1050">
                <a:solidFill>
                  <a:srgbClr val="505050"/>
                </a:solidFill>
                <a:latin typeface="Segoe UI Semilight" charset="0"/>
                <a:ea typeface="Segoe UI Semilight" charset="0"/>
                <a:cs typeface="Segoe UI Semilight" charset="0"/>
              </a:rPr>
              <a:t>Integration with many 3</a:t>
            </a:r>
            <a:r>
              <a:rPr lang="en-US" sz="1050" baseline="30000">
                <a:solidFill>
                  <a:srgbClr val="505050"/>
                </a:solidFill>
                <a:latin typeface="Segoe UI Semilight" charset="0"/>
                <a:ea typeface="Segoe UI Semilight" charset="0"/>
                <a:cs typeface="Segoe UI Semilight" charset="0"/>
              </a:rPr>
              <a:t>rd</a:t>
            </a:r>
            <a:r>
              <a:rPr lang="en-US" sz="1050">
                <a:solidFill>
                  <a:srgbClr val="505050"/>
                </a:solidFill>
                <a:latin typeface="Segoe UI Semilight" charset="0"/>
                <a:ea typeface="Segoe UI Semilight" charset="0"/>
                <a:cs typeface="Segoe UI Semilight" charset="0"/>
              </a:rPr>
              <a:t> party tools/services, incl. </a:t>
            </a:r>
            <a:r>
              <a:rPr lang="en-US" sz="1050" b="1" err="1">
                <a:solidFill>
                  <a:srgbClr val="505050"/>
                </a:solidFill>
                <a:latin typeface="Segoe UI Semilight" charset="0"/>
                <a:ea typeface="Segoe UI Semilight" charset="0"/>
                <a:cs typeface="Segoe UI Semilight" charset="0"/>
              </a:rPr>
              <a:t>Attunity</a:t>
            </a:r>
            <a:r>
              <a:rPr lang="en-US" sz="1050" b="1">
                <a:solidFill>
                  <a:srgbClr val="505050"/>
                </a:solidFill>
                <a:latin typeface="Segoe UI Semilight" charset="0"/>
                <a:ea typeface="Segoe UI Semilight" charset="0"/>
                <a:cs typeface="Segoe UI Semilight" charset="0"/>
              </a:rPr>
              <a:t>, </a:t>
            </a:r>
            <a:r>
              <a:rPr lang="en-US" sz="1050" b="1" err="1">
                <a:solidFill>
                  <a:srgbClr val="505050"/>
                </a:solidFill>
                <a:latin typeface="Segoe UI Semilight" charset="0"/>
                <a:ea typeface="Segoe UI Semilight" charset="0"/>
                <a:cs typeface="Segoe UI Semilight" charset="0"/>
              </a:rPr>
              <a:t>WANDisco</a:t>
            </a:r>
            <a:r>
              <a:rPr lang="en-US" sz="1050" b="1">
                <a:solidFill>
                  <a:srgbClr val="505050"/>
                </a:solidFill>
                <a:latin typeface="Segoe UI Semilight" charset="0"/>
                <a:ea typeface="Segoe UI Semilight" charset="0"/>
                <a:cs typeface="Segoe UI Semilight" charset="0"/>
              </a:rPr>
              <a:t>, Informatica</a:t>
            </a:r>
            <a:r>
              <a:rPr lang="en-US" sz="1050">
                <a:solidFill>
                  <a:srgbClr val="505050"/>
                </a:solidFill>
                <a:latin typeface="Segoe UI Semilight" charset="0"/>
                <a:ea typeface="Segoe UI Semilight" charset="0"/>
                <a:cs typeface="Segoe UI Semilight" charset="0"/>
              </a:rPr>
              <a:t> and </a:t>
            </a:r>
            <a:r>
              <a:rPr lang="en-US" sz="1050" b="1" err="1">
                <a:solidFill>
                  <a:srgbClr val="505050"/>
                </a:solidFill>
                <a:latin typeface="Segoe UI Semilight" charset="0"/>
                <a:ea typeface="Segoe UI Semilight" charset="0"/>
                <a:cs typeface="Segoe UI Semilight" charset="0"/>
              </a:rPr>
              <a:t>Striim</a:t>
            </a:r>
            <a:endParaRPr lang="en-US" sz="1050">
              <a:solidFill>
                <a:srgbClr val="505050"/>
              </a:solidFill>
              <a:latin typeface="Segoe UI Semilight" charset="0"/>
              <a:ea typeface="Segoe UI Semilight" charset="0"/>
              <a:cs typeface="Segoe UI Semilight" charset="0"/>
            </a:endParaRP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Azure Storage Explorer</a:t>
            </a:r>
            <a:r>
              <a:rPr kumimoji="0" lang="en-US" sz="105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 support</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Available in </a:t>
            </a:r>
            <a:r>
              <a:rPr kumimoji="0" lang="en-US" sz="1050" b="1"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ALL</a:t>
            </a:r>
            <a:r>
              <a:rPr kumimoji="0" lang="en-US" sz="105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 public and sovereign regions</a:t>
            </a:r>
          </a:p>
        </p:txBody>
      </p:sp>
      <p:sp>
        <p:nvSpPr>
          <p:cNvPr id="2" name="Title 1">
            <a:extLst>
              <a:ext uri="{FF2B5EF4-FFF2-40B4-BE49-F238E27FC236}">
                <a16:creationId xmlns:a16="http://schemas.microsoft.com/office/drawing/2014/main" id="{D10F9904-B42B-4C00-B6A6-C659590FF3EB}"/>
              </a:ext>
            </a:extLst>
          </p:cNvPr>
          <p:cNvSpPr>
            <a:spLocks noGrp="1"/>
          </p:cNvSpPr>
          <p:nvPr>
            <p:ph type="title"/>
          </p:nvPr>
        </p:nvSpPr>
        <p:spPr/>
        <p:txBody>
          <a:bodyPr/>
          <a:lstStyle/>
          <a:p>
            <a:r>
              <a:rPr lang="en-US" dirty="0"/>
              <a:t>ADLS Gen2 Roadmap</a:t>
            </a:r>
          </a:p>
        </p:txBody>
      </p:sp>
      <p:sp>
        <p:nvSpPr>
          <p:cNvPr id="20" name="TextBox 13">
            <a:extLst>
              <a:ext uri="{FF2B5EF4-FFF2-40B4-BE49-F238E27FC236}">
                <a16:creationId xmlns:a16="http://schemas.microsoft.com/office/drawing/2014/main" id="{2E980BBF-F8E7-4FFA-90FE-2AA6051BC077}"/>
              </a:ext>
            </a:extLst>
          </p:cNvPr>
          <p:cNvSpPr txBox="1"/>
          <p:nvPr/>
        </p:nvSpPr>
        <p:spPr>
          <a:xfrm>
            <a:off x="6900103" y="4654963"/>
            <a:ext cx="1320450" cy="15388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GA+</a:t>
            </a:r>
            <a:endPar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endParaRPr>
          </a:p>
        </p:txBody>
      </p:sp>
      <p:sp>
        <p:nvSpPr>
          <p:cNvPr id="21" name="TextBox 13">
            <a:extLst>
              <a:ext uri="{FF2B5EF4-FFF2-40B4-BE49-F238E27FC236}">
                <a16:creationId xmlns:a16="http://schemas.microsoft.com/office/drawing/2014/main" id="{E558F5B0-9ACA-4424-BF52-CC254E698483}"/>
              </a:ext>
            </a:extLst>
          </p:cNvPr>
          <p:cNvSpPr txBox="1"/>
          <p:nvPr/>
        </p:nvSpPr>
        <p:spPr>
          <a:xfrm>
            <a:off x="10033532" y="4654963"/>
            <a:ext cx="1320450" cy="15388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GA++</a:t>
            </a:r>
            <a:endPar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34864873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F4A72-2DEC-4F0B-8DEC-E1C18709C16C}"/>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0C6AFD19-BBB8-4E17-A462-30FA9DF022FF}"/>
              </a:ext>
            </a:extLst>
          </p:cNvPr>
          <p:cNvSpPr>
            <a:spLocks noGrp="1"/>
          </p:cNvSpPr>
          <p:nvPr>
            <p:ph type="body" sz="quarter" idx="10"/>
          </p:nvPr>
        </p:nvSpPr>
        <p:spPr>
          <a:xfrm>
            <a:off x="269241" y="1189179"/>
            <a:ext cx="11653523" cy="3693319"/>
          </a:xfrm>
        </p:spPr>
        <p:txBody>
          <a:bodyPr/>
          <a:lstStyle/>
          <a:p>
            <a:pPr marL="571500" indent="-571500">
              <a:lnSpc>
                <a:spcPct val="100000"/>
              </a:lnSpc>
              <a:spcBef>
                <a:spcPts val="600"/>
              </a:spcBef>
              <a:spcAft>
                <a:spcPts val="600"/>
              </a:spcAft>
              <a:buFont typeface="Wingdings" panose="05000000000000000000" pitchFamily="2" charset="2"/>
              <a:buChar char="§"/>
            </a:pPr>
            <a:r>
              <a:rPr lang="en-US" sz="2400" dirty="0"/>
              <a:t>Introduction to Data Lakes</a:t>
            </a:r>
          </a:p>
          <a:p>
            <a:pPr marL="571500" indent="-571500">
              <a:lnSpc>
                <a:spcPct val="100000"/>
              </a:lnSpc>
              <a:spcBef>
                <a:spcPts val="600"/>
              </a:spcBef>
              <a:spcAft>
                <a:spcPts val="600"/>
              </a:spcAft>
              <a:buFont typeface="Wingdings" panose="05000000000000000000" pitchFamily="2" charset="2"/>
              <a:buChar char="§"/>
            </a:pPr>
            <a:r>
              <a:rPr lang="en-US" sz="2400" dirty="0"/>
              <a:t>Azure Data Lake Storage Gen2</a:t>
            </a:r>
          </a:p>
          <a:p>
            <a:pPr marL="571500" indent="-571500">
              <a:lnSpc>
                <a:spcPct val="100000"/>
              </a:lnSpc>
              <a:spcBef>
                <a:spcPts val="600"/>
              </a:spcBef>
              <a:spcAft>
                <a:spcPts val="600"/>
              </a:spcAft>
              <a:buFont typeface="Wingdings" panose="05000000000000000000" pitchFamily="2" charset="2"/>
              <a:buChar char="§"/>
            </a:pPr>
            <a:r>
              <a:rPr lang="en-US" sz="2400" dirty="0"/>
              <a:t>Hands on Lab</a:t>
            </a:r>
          </a:p>
          <a:p>
            <a:pPr marL="571500" indent="-571500">
              <a:lnSpc>
                <a:spcPct val="100000"/>
              </a:lnSpc>
              <a:spcBef>
                <a:spcPts val="600"/>
              </a:spcBef>
              <a:spcAft>
                <a:spcPts val="600"/>
              </a:spcAft>
              <a:buFont typeface="Wingdings" panose="05000000000000000000" pitchFamily="2" charset="2"/>
              <a:buChar char="§"/>
            </a:pPr>
            <a:r>
              <a:rPr lang="en-US" sz="2400" dirty="0"/>
              <a:t>ADLS Gen2 Technical Overview and Value Prop</a:t>
            </a:r>
          </a:p>
          <a:p>
            <a:pPr marL="571500" indent="-571500">
              <a:lnSpc>
                <a:spcPct val="100000"/>
              </a:lnSpc>
              <a:spcBef>
                <a:spcPts val="600"/>
              </a:spcBef>
              <a:spcAft>
                <a:spcPts val="600"/>
              </a:spcAft>
              <a:buFont typeface="Wingdings" panose="05000000000000000000" pitchFamily="2" charset="2"/>
              <a:buChar char="§"/>
            </a:pPr>
            <a:r>
              <a:rPr lang="en-US" sz="2400" dirty="0"/>
              <a:t>Performance and Pricing</a:t>
            </a:r>
          </a:p>
          <a:p>
            <a:pPr marL="571500" indent="-571500">
              <a:lnSpc>
                <a:spcPct val="100000"/>
              </a:lnSpc>
              <a:spcBef>
                <a:spcPts val="600"/>
              </a:spcBef>
              <a:spcAft>
                <a:spcPts val="600"/>
              </a:spcAft>
              <a:buFont typeface="Wingdings" panose="05000000000000000000" pitchFamily="2" charset="2"/>
              <a:buChar char="§"/>
            </a:pPr>
            <a:r>
              <a:rPr lang="en-US" sz="2400" dirty="0"/>
              <a:t>MDW Patterns</a:t>
            </a:r>
          </a:p>
          <a:p>
            <a:pPr marL="571500" indent="-571500">
              <a:lnSpc>
                <a:spcPct val="100000"/>
              </a:lnSpc>
              <a:spcBef>
                <a:spcPts val="600"/>
              </a:spcBef>
              <a:spcAft>
                <a:spcPts val="600"/>
              </a:spcAft>
              <a:buFont typeface="Wingdings" panose="05000000000000000000" pitchFamily="2" charset="2"/>
              <a:buChar char="§"/>
            </a:pPr>
            <a:r>
              <a:rPr lang="en-US" sz="2400" dirty="0"/>
              <a:t>Roadmap / Partner Ecosystem</a:t>
            </a:r>
          </a:p>
        </p:txBody>
      </p:sp>
    </p:spTree>
    <p:extLst>
      <p:ext uri="{BB962C8B-B14F-4D97-AF65-F5344CB8AC3E}">
        <p14:creationId xmlns:p14="http://schemas.microsoft.com/office/powerpoint/2010/main" val="35286615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generated with high confidence">
            <a:extLst>
              <a:ext uri="{FF2B5EF4-FFF2-40B4-BE49-F238E27FC236}">
                <a16:creationId xmlns:a16="http://schemas.microsoft.com/office/drawing/2014/main" id="{B42B420B-870D-4095-A748-5DDB8C7E8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56" y="1916100"/>
            <a:ext cx="7838251" cy="4167253"/>
          </a:xfrm>
          <a:prstGeom prst="rect">
            <a:avLst/>
          </a:prstGeom>
        </p:spPr>
      </p:pic>
      <p:sp>
        <p:nvSpPr>
          <p:cNvPr id="6" name="Title 1">
            <a:extLst>
              <a:ext uri="{FF2B5EF4-FFF2-40B4-BE49-F238E27FC236}">
                <a16:creationId xmlns:a16="http://schemas.microsoft.com/office/drawing/2014/main" id="{D6042149-F2AB-457A-94C9-568AD5FFBAA2}"/>
              </a:ext>
            </a:extLst>
          </p:cNvPr>
          <p:cNvSpPr>
            <a:spLocks noGrp="1"/>
          </p:cNvSpPr>
          <p:nvPr>
            <p:ph type="title"/>
          </p:nvPr>
        </p:nvSpPr>
        <p:spPr>
          <a:xfrm>
            <a:off x="270066" y="398095"/>
            <a:ext cx="11921069" cy="683264"/>
          </a:xfrm>
        </p:spPr>
        <p:txBody>
          <a:bodyPr/>
          <a:lstStyle/>
          <a:p>
            <a:r>
              <a:rPr lang="en-US" sz="3600" dirty="0"/>
              <a:t>ADLS GEN2 Availability</a:t>
            </a:r>
            <a:endParaRPr lang="en-US" sz="4000" dirty="0"/>
          </a:p>
        </p:txBody>
      </p:sp>
      <p:sp>
        <p:nvSpPr>
          <p:cNvPr id="7" name="TextBox 6">
            <a:extLst>
              <a:ext uri="{FF2B5EF4-FFF2-40B4-BE49-F238E27FC236}">
                <a16:creationId xmlns:a16="http://schemas.microsoft.com/office/drawing/2014/main" id="{4ABC27A0-309C-41EE-A67C-D3558883D06E}"/>
              </a:ext>
            </a:extLst>
          </p:cNvPr>
          <p:cNvSpPr txBox="1"/>
          <p:nvPr/>
        </p:nvSpPr>
        <p:spPr>
          <a:xfrm>
            <a:off x="8872546" y="1141421"/>
            <a:ext cx="2980364" cy="4330376"/>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800" dirty="0">
                <a:solidFill>
                  <a:srgbClr val="FFFFFF"/>
                </a:solidFill>
                <a:latin typeface="Segoe UI Light"/>
              </a:rPr>
              <a:t>Available in </a:t>
            </a:r>
          </a:p>
          <a:p>
            <a:pPr defTabSz="914225">
              <a:defRPr/>
            </a:pPr>
            <a:endParaRPr lang="en-US" sz="1400" dirty="0">
              <a:solidFill>
                <a:srgbClr val="FFFFFF"/>
              </a:solidFill>
              <a:latin typeface="Segoe UI Semilight"/>
            </a:endParaRPr>
          </a:p>
          <a:p>
            <a:pPr defTabSz="914225">
              <a:defRPr/>
            </a:pPr>
            <a:endParaRPr lang="en-US" sz="1400" dirty="0">
              <a:solidFill>
                <a:srgbClr val="FFFFFF"/>
              </a:solidFill>
              <a:latin typeface="Segoe UI Semilight"/>
            </a:endParaRPr>
          </a:p>
          <a:p>
            <a:pPr defTabSz="914225">
              <a:defRPr/>
            </a:pPr>
            <a:endParaRPr lang="en-US" sz="1400" dirty="0">
              <a:solidFill>
                <a:srgbClr val="FFFFFF"/>
              </a:solidFill>
              <a:latin typeface="Segoe UI Semilight"/>
            </a:endParaRPr>
          </a:p>
          <a:p>
            <a:pPr defTabSz="914225">
              <a:defRPr/>
            </a:pPr>
            <a:endParaRPr lang="en-US" sz="1400" dirty="0">
              <a:solidFill>
                <a:srgbClr val="FFFFFF"/>
              </a:solidFill>
              <a:latin typeface="Segoe UI Semilight"/>
            </a:endParaRPr>
          </a:p>
          <a:p>
            <a:pPr algn="ctr" defTabSz="914225">
              <a:defRPr/>
            </a:pPr>
            <a:r>
              <a:rPr lang="en-US" sz="4400" dirty="0">
                <a:solidFill>
                  <a:srgbClr val="FFFFFF"/>
                </a:solidFill>
                <a:latin typeface="Segoe UI Semilight"/>
              </a:rPr>
              <a:t>ALL AZURE PUBLIC REGIONS</a:t>
            </a:r>
            <a:endParaRPr lang="en-US" sz="4800" dirty="0">
              <a:solidFill>
                <a:srgbClr val="FFFFFF"/>
              </a:solidFill>
              <a:latin typeface="Segoe UI Semilight"/>
            </a:endParaRPr>
          </a:p>
        </p:txBody>
      </p:sp>
    </p:spTree>
    <p:extLst>
      <p:ext uri="{BB962C8B-B14F-4D97-AF65-F5344CB8AC3E}">
        <p14:creationId xmlns:p14="http://schemas.microsoft.com/office/powerpoint/2010/main" val="117441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p:txBody>
          <a:bodyPr/>
          <a:lstStyle/>
          <a:p>
            <a:r>
              <a:rPr lang="en-US"/>
              <a:t>Rich partner network</a:t>
            </a:r>
          </a:p>
        </p:txBody>
      </p:sp>
      <p:sp>
        <p:nvSpPr>
          <p:cNvPr id="42" name="Text Placeholder 2">
            <a:extLst>
              <a:ext uri="{FF2B5EF4-FFF2-40B4-BE49-F238E27FC236}">
                <a16:creationId xmlns:a16="http://schemas.microsoft.com/office/drawing/2014/main" id="{DC377A91-2EAE-4D80-B41A-8C4604DAC754}"/>
              </a:ext>
            </a:extLst>
          </p:cNvPr>
          <p:cNvSpPr txBox="1">
            <a:spLocks/>
          </p:cNvSpPr>
          <p:nvPr/>
        </p:nvSpPr>
        <p:spPr>
          <a:xfrm>
            <a:off x="269288" y="891823"/>
            <a:ext cx="11653425" cy="458003"/>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Trusted ecosystem to accelerate time to value</a:t>
            </a:r>
          </a:p>
        </p:txBody>
      </p:sp>
      <p:sp>
        <p:nvSpPr>
          <p:cNvPr id="17" name="TextBox 16">
            <a:extLst>
              <a:ext uri="{FF2B5EF4-FFF2-40B4-BE49-F238E27FC236}">
                <a16:creationId xmlns:a16="http://schemas.microsoft.com/office/drawing/2014/main" id="{9AB49E49-6C7F-48A7-8DF8-0197F49B5091}"/>
              </a:ext>
            </a:extLst>
          </p:cNvPr>
          <p:cNvSpPr txBox="1"/>
          <p:nvPr/>
        </p:nvSpPr>
        <p:spPr>
          <a:xfrm>
            <a:off x="4243895" y="1547516"/>
            <a:ext cx="4104895" cy="544724"/>
          </a:xfrm>
          <a:prstGeom prst="rect">
            <a:avLst/>
          </a:prstGeom>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SPARK &amp; HADOOP ENGINES</a:t>
            </a:r>
          </a:p>
        </p:txBody>
      </p:sp>
      <p:pic>
        <p:nvPicPr>
          <p:cNvPr id="20" name="Picture 19">
            <a:extLst>
              <a:ext uri="{FF2B5EF4-FFF2-40B4-BE49-F238E27FC236}">
                <a16:creationId xmlns:a16="http://schemas.microsoft.com/office/drawing/2014/main" id="{2CE7FD78-B40D-4ABC-AFF4-F72041722C8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2726" y="2085115"/>
            <a:ext cx="2002275" cy="480685"/>
          </a:xfrm>
          <a:prstGeom prst="rect">
            <a:avLst/>
          </a:prstGeom>
        </p:spPr>
      </p:pic>
      <p:pic>
        <p:nvPicPr>
          <p:cNvPr id="21" name="Picture 20">
            <a:extLst>
              <a:ext uri="{FF2B5EF4-FFF2-40B4-BE49-F238E27FC236}">
                <a16:creationId xmlns:a16="http://schemas.microsoft.com/office/drawing/2014/main" id="{7A2E3A31-10EC-400D-8E07-D723B6400E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205" y="4924211"/>
            <a:ext cx="2298638" cy="386273"/>
          </a:xfrm>
          <a:prstGeom prst="rect">
            <a:avLst/>
          </a:prstGeom>
        </p:spPr>
      </p:pic>
      <p:sp>
        <p:nvSpPr>
          <p:cNvPr id="23" name="TextBox 22">
            <a:extLst>
              <a:ext uri="{FF2B5EF4-FFF2-40B4-BE49-F238E27FC236}">
                <a16:creationId xmlns:a16="http://schemas.microsoft.com/office/drawing/2014/main" id="{D5A6A314-C2C1-4802-945B-8A752F8820B3}"/>
              </a:ext>
            </a:extLst>
          </p:cNvPr>
          <p:cNvSpPr txBox="1"/>
          <p:nvPr/>
        </p:nvSpPr>
        <p:spPr>
          <a:xfrm>
            <a:off x="352476" y="1547516"/>
            <a:ext cx="2972457" cy="544724"/>
          </a:xfrm>
          <a:prstGeom prst="rect">
            <a:avLst/>
          </a:prstGeom>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DATA MIGRATION</a:t>
            </a:r>
          </a:p>
        </p:txBody>
      </p:sp>
      <p:pic>
        <p:nvPicPr>
          <p:cNvPr id="24" name="Picture 23">
            <a:extLst>
              <a:ext uri="{FF2B5EF4-FFF2-40B4-BE49-F238E27FC236}">
                <a16:creationId xmlns:a16="http://schemas.microsoft.com/office/drawing/2014/main" id="{01F8CA06-3E78-401A-A1D9-8A13297982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2453" y="2568098"/>
            <a:ext cx="1347067" cy="860902"/>
          </a:xfrm>
          <a:prstGeom prst="rect">
            <a:avLst/>
          </a:prstGeom>
        </p:spPr>
      </p:pic>
      <p:pic>
        <p:nvPicPr>
          <p:cNvPr id="25" name="Picture 24">
            <a:extLst>
              <a:ext uri="{FF2B5EF4-FFF2-40B4-BE49-F238E27FC236}">
                <a16:creationId xmlns:a16="http://schemas.microsoft.com/office/drawing/2014/main" id="{74C7C035-B78E-495F-87C5-FE94DE57B462}"/>
              </a:ext>
            </a:extLst>
          </p:cNvPr>
          <p:cNvPicPr>
            <a:picLocks noChangeAspect="1"/>
          </p:cNvPicPr>
          <p:nvPr/>
        </p:nvPicPr>
        <p:blipFill>
          <a:blip r:embed="rId6"/>
          <a:stretch>
            <a:fillRect/>
          </a:stretch>
        </p:blipFill>
        <p:spPr>
          <a:xfrm>
            <a:off x="6370283" y="2707679"/>
            <a:ext cx="1489804" cy="503404"/>
          </a:xfrm>
          <a:prstGeom prst="rect">
            <a:avLst/>
          </a:prstGeom>
        </p:spPr>
      </p:pic>
      <p:pic>
        <p:nvPicPr>
          <p:cNvPr id="26" name="Picture 25">
            <a:extLst>
              <a:ext uri="{FF2B5EF4-FFF2-40B4-BE49-F238E27FC236}">
                <a16:creationId xmlns:a16="http://schemas.microsoft.com/office/drawing/2014/main" id="{4EE01A31-6478-4983-9EC7-55FA2530E3D8}"/>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2727" y="2768484"/>
            <a:ext cx="2002272" cy="223691"/>
          </a:xfrm>
          <a:prstGeom prst="rect">
            <a:avLst/>
          </a:prstGeom>
        </p:spPr>
      </p:pic>
      <p:pic>
        <p:nvPicPr>
          <p:cNvPr id="27" name="Picture 26">
            <a:extLst>
              <a:ext uri="{FF2B5EF4-FFF2-40B4-BE49-F238E27FC236}">
                <a16:creationId xmlns:a16="http://schemas.microsoft.com/office/drawing/2014/main" id="{AC215060-86F3-4230-A0F9-376475F7312E}"/>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009" y="3829026"/>
            <a:ext cx="1777708" cy="431483"/>
          </a:xfrm>
          <a:prstGeom prst="rect">
            <a:avLst/>
          </a:prstGeom>
        </p:spPr>
      </p:pic>
      <p:cxnSp>
        <p:nvCxnSpPr>
          <p:cNvPr id="28" name="Straight Connector 27">
            <a:extLst>
              <a:ext uri="{FF2B5EF4-FFF2-40B4-BE49-F238E27FC236}">
                <a16:creationId xmlns:a16="http://schemas.microsoft.com/office/drawing/2014/main" id="{F693CE6A-9C1D-4EAE-9715-BB4118CE9D14}"/>
              </a:ext>
            </a:extLst>
          </p:cNvPr>
          <p:cNvCxnSpPr/>
          <p:nvPr/>
        </p:nvCxnSpPr>
        <p:spPr>
          <a:xfrm>
            <a:off x="3546560" y="2693416"/>
            <a:ext cx="0" cy="3539553"/>
          </a:xfrm>
          <a:prstGeom prst="line">
            <a:avLst/>
          </a:prstGeom>
          <a:noFill/>
          <a:ln w="12700" cap="flat" cmpd="sng" algn="ctr">
            <a:solidFill>
              <a:schemeClr val="tx2">
                <a:alpha val="25000"/>
              </a:schemeClr>
            </a:solidFill>
            <a:prstDash val="solid"/>
            <a:miter lim="800000"/>
          </a:ln>
          <a:effectLst/>
        </p:spPr>
      </p:cxnSp>
      <p:cxnSp>
        <p:nvCxnSpPr>
          <p:cNvPr id="29" name="Straight Connector 28">
            <a:extLst>
              <a:ext uri="{FF2B5EF4-FFF2-40B4-BE49-F238E27FC236}">
                <a16:creationId xmlns:a16="http://schemas.microsoft.com/office/drawing/2014/main" id="{8FE31F1E-B852-4C80-8E4F-413EC2E010B7}"/>
              </a:ext>
            </a:extLst>
          </p:cNvPr>
          <p:cNvCxnSpPr/>
          <p:nvPr/>
        </p:nvCxnSpPr>
        <p:spPr>
          <a:xfrm>
            <a:off x="8822217" y="2725258"/>
            <a:ext cx="0" cy="3539553"/>
          </a:xfrm>
          <a:prstGeom prst="line">
            <a:avLst/>
          </a:prstGeom>
          <a:noFill/>
          <a:ln w="12700" cap="flat" cmpd="sng" algn="ctr">
            <a:solidFill>
              <a:schemeClr val="tx2">
                <a:alpha val="25000"/>
              </a:schemeClr>
            </a:solidFill>
            <a:prstDash val="solid"/>
            <a:miter lim="800000"/>
          </a:ln>
          <a:effectLst/>
        </p:spPr>
      </p:cxnSp>
      <p:pic>
        <p:nvPicPr>
          <p:cNvPr id="30" name="Picture 29">
            <a:extLst>
              <a:ext uri="{FF2B5EF4-FFF2-40B4-BE49-F238E27FC236}">
                <a16:creationId xmlns:a16="http://schemas.microsoft.com/office/drawing/2014/main" id="{7BAA18E3-4B5A-48D4-9222-2111DC0A6D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3385" y="3852955"/>
            <a:ext cx="1808204" cy="386273"/>
          </a:xfrm>
          <a:prstGeom prst="rect">
            <a:avLst/>
          </a:prstGeom>
        </p:spPr>
      </p:pic>
      <p:pic>
        <p:nvPicPr>
          <p:cNvPr id="31" name="Picture 30" descr="A close up of a sign&#10;&#10;Description automatically generated">
            <a:extLst>
              <a:ext uri="{FF2B5EF4-FFF2-40B4-BE49-F238E27FC236}">
                <a16:creationId xmlns:a16="http://schemas.microsoft.com/office/drawing/2014/main" id="{C81693A1-9544-404E-BCB7-CD564A2FFC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2143" y="3733943"/>
            <a:ext cx="1204730" cy="566223"/>
          </a:xfrm>
          <a:prstGeom prst="rect">
            <a:avLst/>
          </a:prstGeom>
        </p:spPr>
      </p:pic>
      <p:pic>
        <p:nvPicPr>
          <p:cNvPr id="32" name="Picture 31">
            <a:extLst>
              <a:ext uri="{FF2B5EF4-FFF2-40B4-BE49-F238E27FC236}">
                <a16:creationId xmlns:a16="http://schemas.microsoft.com/office/drawing/2014/main" id="{779B77DD-59A8-4ED1-A690-BA8B051BFD2F}"/>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314" y="5112645"/>
            <a:ext cx="1695098" cy="649024"/>
          </a:xfrm>
          <a:prstGeom prst="rect">
            <a:avLst/>
          </a:prstGeom>
        </p:spPr>
      </p:pic>
      <p:sp>
        <p:nvSpPr>
          <p:cNvPr id="33" name="TextBox 32">
            <a:extLst>
              <a:ext uri="{FF2B5EF4-FFF2-40B4-BE49-F238E27FC236}">
                <a16:creationId xmlns:a16="http://schemas.microsoft.com/office/drawing/2014/main" id="{8EAC23F4-1D32-4784-BEE5-AD2DBEC96BA9}"/>
              </a:ext>
            </a:extLst>
          </p:cNvPr>
          <p:cNvSpPr txBox="1"/>
          <p:nvPr/>
        </p:nvSpPr>
        <p:spPr>
          <a:xfrm>
            <a:off x="8950256" y="1547516"/>
            <a:ext cx="2972457" cy="794023"/>
          </a:xfrm>
          <a:prstGeom prst="rect">
            <a:avLst/>
          </a:prstGeom>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BI + DATA PRESENTATION</a:t>
            </a:r>
          </a:p>
        </p:txBody>
      </p:sp>
      <p:pic>
        <p:nvPicPr>
          <p:cNvPr id="34" name="Picture 33">
            <a:extLst>
              <a:ext uri="{FF2B5EF4-FFF2-40B4-BE49-F238E27FC236}">
                <a16:creationId xmlns:a16="http://schemas.microsoft.com/office/drawing/2014/main" id="{8D4E7807-3FB1-473D-BD38-BDF6966AEAC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15415" y="2528246"/>
            <a:ext cx="1985574" cy="388186"/>
          </a:xfrm>
          <a:prstGeom prst="rect">
            <a:avLst/>
          </a:prstGeom>
        </p:spPr>
      </p:pic>
      <p:pic>
        <p:nvPicPr>
          <p:cNvPr id="35" name="Picture 34">
            <a:extLst>
              <a:ext uri="{FF2B5EF4-FFF2-40B4-BE49-F238E27FC236}">
                <a16:creationId xmlns:a16="http://schemas.microsoft.com/office/drawing/2014/main" id="{B6627DC7-A69D-4913-B0A7-2EBED8443FA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80435" y="3828559"/>
            <a:ext cx="1255535" cy="388185"/>
          </a:xfrm>
          <a:prstGeom prst="rect">
            <a:avLst/>
          </a:prstGeom>
        </p:spPr>
      </p:pic>
      <p:pic>
        <p:nvPicPr>
          <p:cNvPr id="36" name="Picture 35">
            <a:extLst>
              <a:ext uri="{FF2B5EF4-FFF2-40B4-BE49-F238E27FC236}">
                <a16:creationId xmlns:a16="http://schemas.microsoft.com/office/drawing/2014/main" id="{3E551F4D-5AF0-4BC6-9F67-50A03A3547A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38448" y="5128871"/>
            <a:ext cx="1539508" cy="481492"/>
          </a:xfrm>
          <a:prstGeom prst="rect">
            <a:avLst/>
          </a:prstGeom>
        </p:spPr>
      </p:pic>
      <p:pic>
        <p:nvPicPr>
          <p:cNvPr id="37" name="Picture 36">
            <a:extLst>
              <a:ext uri="{FF2B5EF4-FFF2-40B4-BE49-F238E27FC236}">
                <a16:creationId xmlns:a16="http://schemas.microsoft.com/office/drawing/2014/main" id="{6EEEFE04-139E-48A2-B6BD-C4FEF306DB26}"/>
              </a:ext>
            </a:extLst>
          </p:cNvPr>
          <p:cNvPicPr>
            <a:picLocks noChangeAspect="1"/>
          </p:cNvPicPr>
          <p:nvPr/>
        </p:nvPicPr>
        <p:blipFill>
          <a:blip r:embed="rId15"/>
          <a:stretch>
            <a:fillRect/>
          </a:stretch>
        </p:blipFill>
        <p:spPr>
          <a:xfrm>
            <a:off x="6859033" y="5369617"/>
            <a:ext cx="1849405" cy="962446"/>
          </a:xfrm>
          <a:prstGeom prst="rect">
            <a:avLst/>
          </a:prstGeom>
        </p:spPr>
      </p:pic>
      <p:pic>
        <p:nvPicPr>
          <p:cNvPr id="38" name="Picture 37">
            <a:extLst>
              <a:ext uri="{FF2B5EF4-FFF2-40B4-BE49-F238E27FC236}">
                <a16:creationId xmlns:a16="http://schemas.microsoft.com/office/drawing/2014/main" id="{BCF5F0AD-B7F2-4B60-9FF8-4051DA293218}"/>
              </a:ext>
            </a:extLst>
          </p:cNvPr>
          <p:cNvPicPr>
            <a:picLocks noChangeAspect="1"/>
          </p:cNvPicPr>
          <p:nvPr/>
        </p:nvPicPr>
        <p:blipFill rotWithShape="1">
          <a:blip r:embed="rId16">
            <a:clrChange>
              <a:clrFrom>
                <a:srgbClr val="FFFFFF"/>
              </a:clrFrom>
              <a:clrTo>
                <a:srgbClr val="FFFFFF">
                  <a:alpha val="0"/>
                </a:srgbClr>
              </a:clrTo>
            </a:clrChange>
          </a:blip>
          <a:srcRect t="26975" b="28965"/>
          <a:stretch/>
        </p:blipFill>
        <p:spPr>
          <a:xfrm>
            <a:off x="845384" y="3194859"/>
            <a:ext cx="1896959" cy="431483"/>
          </a:xfrm>
          <a:prstGeom prst="rect">
            <a:avLst/>
          </a:prstGeom>
        </p:spPr>
      </p:pic>
      <p:pic>
        <p:nvPicPr>
          <p:cNvPr id="39" name="Picture 38">
            <a:extLst>
              <a:ext uri="{FF2B5EF4-FFF2-40B4-BE49-F238E27FC236}">
                <a16:creationId xmlns:a16="http://schemas.microsoft.com/office/drawing/2014/main" id="{4BDC2773-09BF-4943-B6FD-693D7705F034}"/>
              </a:ext>
            </a:extLst>
          </p:cNvPr>
          <p:cNvPicPr>
            <a:picLocks noChangeAspect="1"/>
          </p:cNvPicPr>
          <p:nvPr/>
        </p:nvPicPr>
        <p:blipFill rotWithShape="1">
          <a:blip r:embed="rId17">
            <a:clrChange>
              <a:clrFrom>
                <a:srgbClr val="FFFFFF"/>
              </a:clrFrom>
              <a:clrTo>
                <a:srgbClr val="FFFFFF">
                  <a:alpha val="0"/>
                </a:srgbClr>
              </a:clrTo>
            </a:clrChange>
          </a:blip>
          <a:srcRect t="16307" b="19920"/>
          <a:stretch/>
        </p:blipFill>
        <p:spPr>
          <a:xfrm>
            <a:off x="796236" y="4463193"/>
            <a:ext cx="1995255" cy="446768"/>
          </a:xfrm>
          <a:prstGeom prst="rect">
            <a:avLst/>
          </a:prstGeom>
        </p:spPr>
      </p:pic>
      <p:pic>
        <p:nvPicPr>
          <p:cNvPr id="40" name="Picture 39">
            <a:extLst>
              <a:ext uri="{FF2B5EF4-FFF2-40B4-BE49-F238E27FC236}">
                <a16:creationId xmlns:a16="http://schemas.microsoft.com/office/drawing/2014/main" id="{76A80468-2D0E-42E2-B53A-49BF4858E350}"/>
              </a:ext>
            </a:extLst>
          </p:cNvPr>
          <p:cNvPicPr>
            <a:picLocks noChangeAspect="1"/>
          </p:cNvPicPr>
          <p:nvPr/>
        </p:nvPicPr>
        <p:blipFill rotWithShape="1">
          <a:blip r:embed="rId18">
            <a:clrChange>
              <a:clrFrom>
                <a:srgbClr val="FFFFFF"/>
              </a:clrFrom>
              <a:clrTo>
                <a:srgbClr val="FFFFFF">
                  <a:alpha val="0"/>
                </a:srgbClr>
              </a:clrTo>
            </a:clrChange>
          </a:blip>
          <a:srcRect t="26581" b="23939"/>
          <a:stretch/>
        </p:blipFill>
        <p:spPr>
          <a:xfrm>
            <a:off x="781807" y="5964354"/>
            <a:ext cx="2024113" cy="476209"/>
          </a:xfrm>
          <a:prstGeom prst="rect">
            <a:avLst/>
          </a:prstGeom>
        </p:spPr>
      </p:pic>
      <p:pic>
        <p:nvPicPr>
          <p:cNvPr id="41" name="Picture 40">
            <a:extLst>
              <a:ext uri="{FF2B5EF4-FFF2-40B4-BE49-F238E27FC236}">
                <a16:creationId xmlns:a16="http://schemas.microsoft.com/office/drawing/2014/main" id="{871219D4-9230-4C36-8835-691304F9F1E9}"/>
              </a:ext>
            </a:extLst>
          </p:cNvPr>
          <p:cNvPicPr>
            <a:picLocks noChangeAspect="1"/>
          </p:cNvPicPr>
          <p:nvPr/>
        </p:nvPicPr>
        <p:blipFill>
          <a:blip r:embed="rId19"/>
          <a:stretch>
            <a:fillRect/>
          </a:stretch>
        </p:blipFill>
        <p:spPr>
          <a:xfrm>
            <a:off x="4556447" y="5439702"/>
            <a:ext cx="2090929" cy="822275"/>
          </a:xfrm>
          <a:prstGeom prst="rect">
            <a:avLst/>
          </a:prstGeom>
        </p:spPr>
      </p:pic>
    </p:spTree>
    <p:extLst>
      <p:ext uri="{BB962C8B-B14F-4D97-AF65-F5344CB8AC3E}">
        <p14:creationId xmlns:p14="http://schemas.microsoft.com/office/powerpoint/2010/main" val="13492482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DF192E-EF94-464A-BA0C-0E8B6D56BB1A}"/>
              </a:ext>
            </a:extLst>
          </p:cNvPr>
          <p:cNvSpPr>
            <a:spLocks noGrp="1"/>
          </p:cNvSpPr>
          <p:nvPr>
            <p:ph idx="1"/>
          </p:nvPr>
        </p:nvSpPr>
        <p:spPr>
          <a:xfrm>
            <a:off x="582930" y="1966418"/>
            <a:ext cx="11339834" cy="1477328"/>
          </a:xfrm>
        </p:spPr>
        <p:txBody>
          <a:bodyPr/>
          <a:lstStyle/>
          <a:p>
            <a:pPr marL="169863" indent="-169863">
              <a:lnSpc>
                <a:spcPct val="100000"/>
              </a:lnSpc>
              <a:spcBef>
                <a:spcPts val="600"/>
              </a:spcBef>
              <a:spcAft>
                <a:spcPts val="1200"/>
              </a:spcAft>
              <a:buFont typeface="Wingdings" panose="05000000000000000000" pitchFamily="2" charset="2"/>
              <a:buChar char="§"/>
              <a:tabLst>
                <a:tab pos="2568575" algn="l"/>
              </a:tabLst>
            </a:pPr>
            <a:r>
              <a:rPr lang="fr-FR" sz="1800" dirty="0">
                <a:solidFill>
                  <a:schemeClr val="bg2">
                    <a:lumMod val="10000"/>
                  </a:schemeClr>
                </a:solidFill>
              </a:rPr>
              <a:t>Product page:</a:t>
            </a:r>
            <a:r>
              <a:rPr lang="fr-FR" sz="1800" dirty="0">
                <a:solidFill>
                  <a:schemeClr val="tx2"/>
                </a:solidFill>
              </a:rPr>
              <a:t>	</a:t>
            </a:r>
            <a:r>
              <a:rPr lang="fr-FR" sz="1800" dirty="0">
                <a:solidFill>
                  <a:schemeClr val="tx2"/>
                </a:solidFill>
                <a:hlinkClick r:id="rId2"/>
              </a:rPr>
              <a:t>https://azure.microsoft.com/en-us/services/storage/data-lake-storage/</a:t>
            </a:r>
            <a:endParaRPr lang="fr-FR" sz="1800" dirty="0">
              <a:solidFill>
                <a:schemeClr val="tx2"/>
              </a:solidFill>
            </a:endParaRPr>
          </a:p>
          <a:p>
            <a:pPr marL="169863" indent="-169863">
              <a:lnSpc>
                <a:spcPct val="100000"/>
              </a:lnSpc>
              <a:spcBef>
                <a:spcPts val="600"/>
              </a:spcBef>
              <a:spcAft>
                <a:spcPts val="1200"/>
              </a:spcAft>
              <a:buFont typeface="Wingdings" panose="05000000000000000000" pitchFamily="2" charset="2"/>
              <a:buChar char="§"/>
              <a:tabLst>
                <a:tab pos="2568575" algn="l"/>
              </a:tabLst>
            </a:pPr>
            <a:r>
              <a:rPr lang="fr-FR" sz="1800" dirty="0">
                <a:solidFill>
                  <a:schemeClr val="bg2">
                    <a:lumMod val="10000"/>
                  </a:schemeClr>
                </a:solidFill>
              </a:rPr>
              <a:t>Documentation page:</a:t>
            </a:r>
            <a:r>
              <a:rPr lang="fr-FR" sz="1800" dirty="0">
                <a:solidFill>
                  <a:schemeClr val="tx2"/>
                </a:solidFill>
              </a:rPr>
              <a:t>	</a:t>
            </a:r>
            <a:r>
              <a:rPr lang="fr-FR" sz="1800" dirty="0">
                <a:solidFill>
                  <a:schemeClr val="tx2"/>
                </a:solidFill>
                <a:hlinkClick r:id="rId3"/>
              </a:rPr>
              <a:t>https://docs.microsoft.com/en-us/azure/storage/blobs/data-lake-storage-introduction</a:t>
            </a:r>
            <a:endParaRPr lang="fr-FR" sz="1800" dirty="0">
              <a:solidFill>
                <a:schemeClr val="tx2"/>
              </a:solidFill>
            </a:endParaRPr>
          </a:p>
          <a:p>
            <a:pPr marL="169863" indent="-169863">
              <a:lnSpc>
                <a:spcPct val="100000"/>
              </a:lnSpc>
              <a:spcBef>
                <a:spcPts val="600"/>
              </a:spcBef>
              <a:spcAft>
                <a:spcPts val="1200"/>
              </a:spcAft>
              <a:buFont typeface="Wingdings" panose="05000000000000000000" pitchFamily="2" charset="2"/>
              <a:buChar char="§"/>
              <a:tabLst>
                <a:tab pos="2568575" algn="l"/>
              </a:tabLst>
            </a:pPr>
            <a:r>
              <a:rPr lang="fr-FR" sz="1800" dirty="0">
                <a:solidFill>
                  <a:schemeClr val="bg2">
                    <a:lumMod val="10000"/>
                  </a:schemeClr>
                </a:solidFill>
              </a:rPr>
              <a:t>Pricing page:</a:t>
            </a:r>
            <a:r>
              <a:rPr lang="fr-FR" sz="1800" dirty="0">
                <a:solidFill>
                  <a:schemeClr val="tx2"/>
                </a:solidFill>
              </a:rPr>
              <a:t>	</a:t>
            </a:r>
            <a:r>
              <a:rPr lang="fr-FR" sz="1800" dirty="0">
                <a:solidFill>
                  <a:schemeClr val="tx2"/>
                </a:solidFill>
                <a:hlinkClick r:id="rId4"/>
              </a:rPr>
              <a:t>https://azure.microsoft.com/en-us/pricing/details/storage/data-lake/</a:t>
            </a:r>
            <a:endParaRPr lang="fr-FR" sz="1800" dirty="0">
              <a:solidFill>
                <a:schemeClr val="tx2"/>
              </a:solidFill>
            </a:endParaRPr>
          </a:p>
        </p:txBody>
      </p:sp>
      <p:sp>
        <p:nvSpPr>
          <p:cNvPr id="4" name="Title 10">
            <a:extLst>
              <a:ext uri="{FF2B5EF4-FFF2-40B4-BE49-F238E27FC236}">
                <a16:creationId xmlns:a16="http://schemas.microsoft.com/office/drawing/2014/main" id="{C003F919-067D-47BA-8008-D1C7FF2BB278}"/>
              </a:ext>
            </a:extLst>
          </p:cNvPr>
          <p:cNvSpPr txBox="1">
            <a:spLocks/>
          </p:cNvSpPr>
          <p:nvPr/>
        </p:nvSpPr>
        <p:spPr>
          <a:xfrm>
            <a:off x="279090" y="200258"/>
            <a:ext cx="11653523" cy="927809"/>
          </a:xfrm>
          <a:prstGeom prst="rect">
            <a:avLst/>
          </a:prstGeom>
        </p:spPr>
        <p:txBody>
          <a:bodyPr vert="horz" wrap="square" lIns="143428" tIns="89642" rIns="143428" bIns="89642" rtlCol="0" anchor="ctr">
            <a:noAutofit/>
          </a:bodyPr>
          <a:lst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137" spc="800" dirty="0">
                <a:solidFill>
                  <a:srgbClr val="0078D7"/>
                </a:solidFill>
                <a:latin typeface="Segoe UI Light" charset="0"/>
                <a:cs typeface="Segoe UI Light" charset="0"/>
              </a:rPr>
              <a:t>ADLS GEN2 RESOURCES</a:t>
            </a:r>
          </a:p>
        </p:txBody>
      </p:sp>
    </p:spTree>
    <p:extLst>
      <p:ext uri="{BB962C8B-B14F-4D97-AF65-F5344CB8AC3E}">
        <p14:creationId xmlns:p14="http://schemas.microsoft.com/office/powerpoint/2010/main" val="36958253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3688" y="2430875"/>
            <a:ext cx="9764625" cy="1397627"/>
          </a:xfrm>
        </p:spPr>
        <p:txBody>
          <a:bodyPr/>
          <a:lstStyle/>
          <a:p>
            <a:pPr>
              <a:lnSpc>
                <a:spcPct val="150000"/>
              </a:lnSpc>
            </a:pPr>
            <a:r>
              <a:rPr lang="en-US" sz="6000" b="1" dirty="0">
                <a:solidFill>
                  <a:schemeClr val="tx1"/>
                </a:solidFill>
                <a:latin typeface="Segoe UI Light" charset="0"/>
                <a:cs typeface="Segoe UI Light" charset="0"/>
              </a:rPr>
              <a:t>Q&amp;A</a:t>
            </a:r>
          </a:p>
        </p:txBody>
      </p:sp>
    </p:spTree>
    <p:extLst>
      <p:ext uri="{BB962C8B-B14F-4D97-AF65-F5344CB8AC3E}">
        <p14:creationId xmlns:p14="http://schemas.microsoft.com/office/powerpoint/2010/main" val="100147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7463085" y="5659200"/>
            <a:ext cx="2273798" cy="440623"/>
          </a:xfrm>
          <a:prstGeom prst="rect">
            <a:avLst/>
          </a:prstGeom>
          <a:noFill/>
          <a:ln w="9525" cap="flat" cmpd="sng" algn="ctr">
            <a:noFill/>
            <a:prstDash val="dash"/>
          </a:ln>
          <a:effectLst/>
        </p:spPr>
        <p:txBody>
          <a:bodyPr lIns="91427" tIns="0" rIns="0" bIns="0" rtlCol="0" anchor="ctr" anchorCtr="0"/>
          <a:lstStyle/>
          <a:p>
            <a:pPr algn="ctr" defTabSz="913874">
              <a:defRPr/>
            </a:pPr>
            <a:r>
              <a:rPr lang="en-US" sz="1100" kern="0" spc="49" dirty="0">
                <a:solidFill>
                  <a:schemeClr val="tx2"/>
                </a:solidFill>
                <a:latin typeface="Segoe UI" panose="020B0502040204020203" pitchFamily="34" charset="0"/>
                <a:ea typeface="Segoe UI Semilight" charset="0"/>
                <a:cs typeface="Segoe UI" panose="020B0502040204020203" pitchFamily="34" charset="0"/>
              </a:rPr>
              <a:t>Security and privacy</a:t>
            </a:r>
          </a:p>
        </p:txBody>
      </p:sp>
      <p:sp>
        <p:nvSpPr>
          <p:cNvPr id="111" name="Rectangle 110"/>
          <p:cNvSpPr/>
          <p:nvPr/>
        </p:nvSpPr>
        <p:spPr>
          <a:xfrm>
            <a:off x="5039463" y="5659200"/>
            <a:ext cx="2001127" cy="440623"/>
          </a:xfrm>
          <a:prstGeom prst="rect">
            <a:avLst/>
          </a:prstGeom>
          <a:noFill/>
          <a:ln w="9525" cap="flat" cmpd="sng" algn="ctr">
            <a:noFill/>
            <a:prstDash val="dash"/>
          </a:ln>
          <a:effectLst/>
        </p:spPr>
        <p:txBody>
          <a:bodyPr lIns="91427" tIns="0" rIns="0" bIns="0" rtlCol="0" anchor="ctr" anchorCtr="0"/>
          <a:lstStyle/>
          <a:p>
            <a:pPr algn="ctr" defTabSz="913874">
              <a:defRPr/>
            </a:pPr>
            <a:r>
              <a:rPr lang="en-US" sz="1100" kern="0" spc="49" dirty="0">
                <a:solidFill>
                  <a:schemeClr val="tx2"/>
                </a:solidFill>
                <a:latin typeface="Segoe UI" panose="020B0502040204020203" pitchFamily="34" charset="0"/>
                <a:cs typeface="Segoe UI" panose="020B0502040204020203" pitchFamily="34" charset="0"/>
              </a:rPr>
              <a:t>Flexibility of choice</a:t>
            </a:r>
          </a:p>
        </p:txBody>
      </p:sp>
      <p:sp>
        <p:nvSpPr>
          <p:cNvPr id="112" name="Rectangle 111"/>
          <p:cNvSpPr/>
          <p:nvPr/>
        </p:nvSpPr>
        <p:spPr>
          <a:xfrm>
            <a:off x="2343171" y="5659200"/>
            <a:ext cx="2273798" cy="440623"/>
          </a:xfrm>
          <a:prstGeom prst="rect">
            <a:avLst/>
          </a:prstGeom>
          <a:noFill/>
          <a:ln w="9525" cap="flat" cmpd="sng" algn="ctr">
            <a:noFill/>
            <a:prstDash val="dash"/>
          </a:ln>
          <a:effectLst/>
        </p:spPr>
        <p:txBody>
          <a:bodyPr lIns="91427" tIns="0" rIns="0" bIns="0" rtlCol="0" anchor="ctr" anchorCtr="0"/>
          <a:lstStyle/>
          <a:p>
            <a:pPr algn="ctr" defTabSz="913874">
              <a:defRPr/>
            </a:pPr>
            <a:r>
              <a:rPr lang="en-US" sz="1100" kern="0" spc="49" dirty="0">
                <a:solidFill>
                  <a:schemeClr val="tx2"/>
                </a:solidFill>
                <a:latin typeface="Segoe UI" panose="020B0502040204020203" pitchFamily="34" charset="0"/>
                <a:ea typeface="Segoe UI Semilight" charset="0"/>
                <a:cs typeface="Segoe UI" panose="020B0502040204020203" pitchFamily="34" charset="0"/>
              </a:rPr>
              <a:t>Reason over any data, anywhere</a:t>
            </a:r>
          </a:p>
        </p:txBody>
      </p:sp>
      <p:grpSp>
        <p:nvGrpSpPr>
          <p:cNvPr id="24" name="Group 23"/>
          <p:cNvGrpSpPr/>
          <p:nvPr/>
        </p:nvGrpSpPr>
        <p:grpSpPr>
          <a:xfrm>
            <a:off x="3684320" y="1593986"/>
            <a:ext cx="4705494" cy="275585"/>
            <a:chOff x="3768874" y="494577"/>
            <a:chExt cx="5703041" cy="334007"/>
          </a:xfrm>
        </p:grpSpPr>
        <p:sp>
          <p:nvSpPr>
            <p:cNvPr id="226"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768874" y="509754"/>
              <a:ext cx="357088" cy="30365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000" dirty="0">
                <a:gradFill>
                  <a:gsLst>
                    <a:gs pos="0">
                      <a:srgbClr val="505050"/>
                    </a:gs>
                    <a:gs pos="100000">
                      <a:srgbClr val="505050"/>
                    </a:gs>
                  </a:gsLst>
                  <a:lin ang="5400000" scaled="1"/>
                </a:gradFill>
                <a:latin typeface="Segoe UI Semilight"/>
              </a:endParaRPr>
            </a:p>
          </p:txBody>
        </p:sp>
        <p:grpSp>
          <p:nvGrpSpPr>
            <p:cNvPr id="227" name="Group 226"/>
            <p:cNvGrpSpPr/>
            <p:nvPr/>
          </p:nvGrpSpPr>
          <p:grpSpPr>
            <a:xfrm>
              <a:off x="5837305" y="519750"/>
              <a:ext cx="316510" cy="283660"/>
              <a:chOff x="5381211" y="5822591"/>
              <a:chExt cx="1439523" cy="1290119"/>
            </a:xfrm>
          </p:grpSpPr>
          <p:cxnSp>
            <p:nvCxnSpPr>
              <p:cNvPr id="228" name="Straight Connector 227"/>
              <p:cNvCxnSpPr>
                <a:cxnSpLocks/>
              </p:cNvCxnSpPr>
              <p:nvPr/>
            </p:nvCxnSpPr>
            <p:spPr>
              <a:xfrm flipV="1">
                <a:off x="6057900" y="6623850"/>
                <a:ext cx="64441" cy="30527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cxnSpLocks/>
              </p:cNvCxnSpPr>
              <p:nvPr/>
            </p:nvCxnSpPr>
            <p:spPr>
              <a:xfrm flipH="1" flipV="1">
                <a:off x="6187440" y="6596380"/>
                <a:ext cx="266700" cy="1905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cxnSpLocks/>
              </p:cNvCxnSpPr>
              <p:nvPr/>
            </p:nvCxnSpPr>
            <p:spPr>
              <a:xfrm flipH="1">
                <a:off x="6205220" y="6555740"/>
                <a:ext cx="436881" cy="254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cxnSpLocks/>
              </p:cNvCxnSpPr>
              <p:nvPr/>
            </p:nvCxnSpPr>
            <p:spPr>
              <a:xfrm flipH="1">
                <a:off x="5798821" y="6588760"/>
                <a:ext cx="274319" cy="15748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cxnSpLocks/>
              </p:cNvCxnSpPr>
              <p:nvPr/>
            </p:nvCxnSpPr>
            <p:spPr>
              <a:xfrm flipH="1" flipV="1">
                <a:off x="5570220" y="6406515"/>
                <a:ext cx="489585" cy="13144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p:cNvCxnSpPr>
              <p:nvPr/>
            </p:nvCxnSpPr>
            <p:spPr>
              <a:xfrm flipH="1" flipV="1">
                <a:off x="5785485" y="6122670"/>
                <a:ext cx="297180" cy="37338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cxnSpLocks/>
              </p:cNvCxnSpPr>
              <p:nvPr/>
            </p:nvCxnSpPr>
            <p:spPr>
              <a:xfrm flipV="1">
                <a:off x="6162040" y="6012180"/>
                <a:ext cx="187960" cy="4699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6" name="Oval 235"/>
              <p:cNvSpPr/>
              <p:nvPr/>
            </p:nvSpPr>
            <p:spPr bwMode="auto">
              <a:xfrm>
                <a:off x="6030684" y="6445998"/>
                <a:ext cx="208390" cy="208390"/>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6612344" y="6445998"/>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Oval 237"/>
              <p:cNvSpPr/>
              <p:nvPr/>
            </p:nvSpPr>
            <p:spPr bwMode="auto">
              <a:xfrm>
                <a:off x="6415326" y="6722858"/>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Oval 238"/>
              <p:cNvSpPr/>
              <p:nvPr/>
            </p:nvSpPr>
            <p:spPr bwMode="auto">
              <a:xfrm>
                <a:off x="6271983" y="5822591"/>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Oval 239"/>
              <p:cNvSpPr/>
              <p:nvPr/>
            </p:nvSpPr>
            <p:spPr bwMode="auto">
              <a:xfrm>
                <a:off x="5634443" y="5952138"/>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1" name="Oval 240"/>
              <p:cNvSpPr/>
              <p:nvPr/>
            </p:nvSpPr>
            <p:spPr bwMode="auto">
              <a:xfrm>
                <a:off x="5381211" y="6285981"/>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Oval 241"/>
              <p:cNvSpPr/>
              <p:nvPr/>
            </p:nvSpPr>
            <p:spPr bwMode="auto">
              <a:xfrm>
                <a:off x="5618093" y="6677155"/>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Oval 242"/>
              <p:cNvSpPr/>
              <p:nvPr/>
            </p:nvSpPr>
            <p:spPr bwMode="auto">
              <a:xfrm>
                <a:off x="5941777" y="6904320"/>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51" name="Group 250"/>
            <p:cNvGrpSpPr/>
            <p:nvPr/>
          </p:nvGrpSpPr>
          <p:grpSpPr>
            <a:xfrm>
              <a:off x="7005651" y="545448"/>
              <a:ext cx="257217" cy="232264"/>
              <a:chOff x="2760401" y="1824177"/>
              <a:chExt cx="285697" cy="257980"/>
            </a:xfrm>
          </p:grpSpPr>
          <p:sp>
            <p:nvSpPr>
              <p:cNvPr id="252"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505050"/>
                  </a:solidFill>
                  <a:latin typeface="Segoe UI"/>
                </a:endParaRPr>
              </a:p>
            </p:txBody>
          </p:sp>
          <p:sp>
            <p:nvSpPr>
              <p:cNvPr id="253"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505050"/>
                  </a:solidFill>
                  <a:latin typeface="Segoe UI"/>
                </a:endParaRPr>
              </a:p>
            </p:txBody>
          </p:sp>
          <p:sp>
            <p:nvSpPr>
              <p:cNvPr id="254" name="Oval 253"/>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505050"/>
                  </a:solidFill>
                  <a:latin typeface="Segoe UI"/>
                </a:endParaRPr>
              </a:p>
            </p:txBody>
          </p:sp>
        </p:grpSp>
        <p:sp>
          <p:nvSpPr>
            <p:cNvPr id="255" name="Freeform 254"/>
            <p:cNvSpPr/>
            <p:nvPr/>
          </p:nvSpPr>
          <p:spPr bwMode="auto">
            <a:xfrm>
              <a:off x="8109453" y="548874"/>
              <a:ext cx="273461" cy="22541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7" name="Group 256"/>
            <p:cNvGrpSpPr/>
            <p:nvPr/>
          </p:nvGrpSpPr>
          <p:grpSpPr>
            <a:xfrm>
              <a:off x="4810710" y="494577"/>
              <a:ext cx="266872" cy="334007"/>
              <a:chOff x="1564614" y="1427406"/>
              <a:chExt cx="256236" cy="320693"/>
            </a:xfrm>
          </p:grpSpPr>
          <p:grpSp>
            <p:nvGrpSpPr>
              <p:cNvPr id="258" name="Group 257"/>
              <p:cNvGrpSpPr/>
              <p:nvPr/>
            </p:nvGrpSpPr>
            <p:grpSpPr>
              <a:xfrm>
                <a:off x="1591509" y="1483819"/>
                <a:ext cx="229341" cy="264280"/>
                <a:chOff x="6498112" y="3330497"/>
                <a:chExt cx="1259085" cy="1450900"/>
              </a:xfrm>
            </p:grpSpPr>
            <p:sp>
              <p:nvSpPr>
                <p:cNvPr id="260"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505050"/>
                    </a:solidFill>
                    <a:latin typeface="Segoe UI"/>
                  </a:endParaRPr>
                </a:p>
              </p:txBody>
            </p:sp>
            <p:sp>
              <p:nvSpPr>
                <p:cNvPr id="261"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505050"/>
                    </a:solidFill>
                    <a:latin typeface="Segoe UI"/>
                  </a:endParaRPr>
                </a:p>
              </p:txBody>
            </p:sp>
            <p:sp>
              <p:nvSpPr>
                <p:cNvPr id="262"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505050"/>
                    </a:solidFill>
                    <a:latin typeface="Segoe UI"/>
                  </a:endParaRPr>
                </a:p>
              </p:txBody>
            </p:sp>
            <p:sp>
              <p:nvSpPr>
                <p:cNvPr id="263"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505050"/>
                    </a:solidFill>
                    <a:latin typeface="Segoe UI"/>
                  </a:endParaRPr>
                </a:p>
              </p:txBody>
            </p:sp>
          </p:grpSp>
          <p:sp>
            <p:nvSpPr>
              <p:cNvPr id="259"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5">
                  <a:defRPr/>
                </a:pPr>
                <a:endParaRPr lang="en-US" sz="1000" dirty="0">
                  <a:solidFill>
                    <a:srgbClr val="505050"/>
                  </a:solidFill>
                  <a:latin typeface="Segoe UI"/>
                </a:endParaRPr>
              </a:p>
            </p:txBody>
          </p:sp>
        </p:grpSp>
        <p:grpSp>
          <p:nvGrpSpPr>
            <p:cNvPr id="279" name="Group 278"/>
            <p:cNvGrpSpPr/>
            <p:nvPr/>
          </p:nvGrpSpPr>
          <p:grpSpPr>
            <a:xfrm>
              <a:off x="9141203" y="521466"/>
              <a:ext cx="330712" cy="280229"/>
              <a:chOff x="2907342" y="5439822"/>
              <a:chExt cx="478274" cy="405267"/>
            </a:xfrm>
          </p:grpSpPr>
          <p:grpSp>
            <p:nvGrpSpPr>
              <p:cNvPr id="280" name="Group 279">
                <a:extLst>
                  <a:ext uri="{FF2B5EF4-FFF2-40B4-BE49-F238E27FC236}">
                    <a16:creationId xmlns:a16="http://schemas.microsoft.com/office/drawing/2014/main" id="{6D77326F-83AC-420B-BDBC-A7A00EDFEB2B}"/>
                  </a:ext>
                </a:extLst>
              </p:cNvPr>
              <p:cNvGrpSpPr/>
              <p:nvPr/>
            </p:nvGrpSpPr>
            <p:grpSpPr>
              <a:xfrm rot="2348880">
                <a:off x="3117544" y="5439822"/>
                <a:ext cx="268072" cy="138560"/>
                <a:chOff x="2946400" y="1075143"/>
                <a:chExt cx="6491514" cy="3355305"/>
              </a:xfrm>
            </p:grpSpPr>
            <p:sp>
              <p:nvSpPr>
                <p:cNvPr id="282"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000" dirty="0">
                    <a:solidFill>
                      <a:srgbClr val="FFFFFF"/>
                    </a:solidFill>
                    <a:latin typeface="Segoe UI"/>
                  </a:endParaRPr>
                </a:p>
              </p:txBody>
            </p:sp>
            <p:sp>
              <p:nvSpPr>
                <p:cNvPr id="283"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000" dirty="0">
                    <a:solidFill>
                      <a:srgbClr val="FFFFFF"/>
                    </a:solidFill>
                    <a:latin typeface="Segoe UI"/>
                  </a:endParaRPr>
                </a:p>
              </p:txBody>
            </p:sp>
            <p:sp>
              <p:nvSpPr>
                <p:cNvPr id="284"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000" dirty="0">
                    <a:solidFill>
                      <a:srgbClr val="FFFFFF"/>
                    </a:solidFill>
                    <a:latin typeface="Segoe UI"/>
                  </a:endParaRPr>
                </a:p>
              </p:txBody>
            </p:sp>
          </p:grpSp>
          <p:sp>
            <p:nvSpPr>
              <p:cNvPr id="281" name="Freeform 5">
                <a:extLst>
                  <a:ext uri="{FF2B5EF4-FFF2-40B4-BE49-F238E27FC236}">
                    <a16:creationId xmlns:a16="http://schemas.microsoft.com/office/drawing/2014/main" id="{7A39893A-A243-47C3-8C3B-4320F2C726C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Semilight"/>
                </a:endParaRPr>
              </a:p>
            </p:txBody>
          </p:sp>
        </p:grpSp>
      </p:grpSp>
      <p:sp>
        <p:nvSpPr>
          <p:cNvPr id="310" name="Right Bracket 309"/>
          <p:cNvSpPr/>
          <p:nvPr/>
        </p:nvSpPr>
        <p:spPr>
          <a:xfrm rot="16200000">
            <a:off x="6008013" y="1832963"/>
            <a:ext cx="64029" cy="7588444"/>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dirty="0">
              <a:solidFill>
                <a:srgbClr val="505050"/>
              </a:solidFill>
              <a:latin typeface="Segoe UI"/>
            </a:endParaRPr>
          </a:p>
        </p:txBody>
      </p:sp>
      <p:sp>
        <p:nvSpPr>
          <p:cNvPr id="9" name="Rectangle 8"/>
          <p:cNvSpPr/>
          <p:nvPr/>
        </p:nvSpPr>
        <p:spPr>
          <a:xfrm>
            <a:off x="2645117" y="4633671"/>
            <a:ext cx="1333831" cy="264972"/>
          </a:xfrm>
          <a:prstGeom prst="rect">
            <a:avLst/>
          </a:prstGeom>
        </p:spPr>
        <p:txBody>
          <a:bodyPr wrap="none">
            <a:spAutoFit/>
          </a:bodyPr>
          <a:lstStyle/>
          <a:p>
            <a:pPr defTabSz="913874">
              <a:spcAft>
                <a:spcPts val="2400"/>
              </a:spcAft>
              <a:defRPr/>
            </a:pPr>
            <a:r>
              <a:rPr lang="en-US" sz="1100" kern="0" spc="49" dirty="0">
                <a:solidFill>
                  <a:srgbClr val="505050"/>
                </a:solidFill>
                <a:latin typeface="Segoe UI Semilight" charset="0"/>
                <a:ea typeface="Segoe UI Semilight" charset="0"/>
                <a:cs typeface="Segoe UI Semilight" charset="0"/>
              </a:rPr>
              <a:t>Data warehouses</a:t>
            </a:r>
          </a:p>
        </p:txBody>
      </p:sp>
      <p:sp>
        <p:nvSpPr>
          <p:cNvPr id="11" name="Rectangle 10"/>
          <p:cNvSpPr/>
          <p:nvPr/>
        </p:nvSpPr>
        <p:spPr>
          <a:xfrm>
            <a:off x="2645117" y="4934686"/>
            <a:ext cx="881848" cy="264972"/>
          </a:xfrm>
          <a:prstGeom prst="rect">
            <a:avLst/>
          </a:prstGeom>
        </p:spPr>
        <p:txBody>
          <a:bodyPr wrap="none">
            <a:spAutoFit/>
          </a:bodyPr>
          <a:lstStyle/>
          <a:p>
            <a:pPr defTabSz="913874">
              <a:spcAft>
                <a:spcPts val="2400"/>
              </a:spcAft>
              <a:defRPr/>
            </a:pPr>
            <a:r>
              <a:rPr lang="en-US" sz="1100" kern="0" spc="49" dirty="0">
                <a:solidFill>
                  <a:srgbClr val="505050"/>
                </a:solidFill>
                <a:latin typeface="Segoe UI Semilight" charset="0"/>
                <a:ea typeface="Segoe UI Semilight" charset="0"/>
                <a:cs typeface="Segoe UI Semilight" charset="0"/>
              </a:rPr>
              <a:t>Data lakes</a:t>
            </a:r>
          </a:p>
        </p:txBody>
      </p:sp>
      <p:sp>
        <p:nvSpPr>
          <p:cNvPr id="12" name="Rectangle 11"/>
          <p:cNvSpPr/>
          <p:nvPr/>
        </p:nvSpPr>
        <p:spPr>
          <a:xfrm>
            <a:off x="2645118" y="4332656"/>
            <a:ext cx="1704071" cy="264972"/>
          </a:xfrm>
          <a:prstGeom prst="rect">
            <a:avLst/>
          </a:prstGeom>
        </p:spPr>
        <p:txBody>
          <a:bodyPr wrap="none">
            <a:spAutoFit/>
          </a:bodyPr>
          <a:lstStyle/>
          <a:p>
            <a:pPr defTabSz="913874">
              <a:spcAft>
                <a:spcPts val="2400"/>
              </a:spcAft>
              <a:defRPr/>
            </a:pPr>
            <a:r>
              <a:rPr lang="en-US" sz="1100" kern="0" spc="49" dirty="0">
                <a:solidFill>
                  <a:srgbClr val="505050"/>
                </a:solidFill>
                <a:latin typeface="Segoe UI Semilight" charset="0"/>
                <a:ea typeface="Segoe UI Semilight" charset="0"/>
                <a:cs typeface="Segoe UI Semilight" charset="0"/>
              </a:rPr>
              <a:t>Operational databases</a:t>
            </a:r>
          </a:p>
        </p:txBody>
      </p:sp>
      <p:grpSp>
        <p:nvGrpSpPr>
          <p:cNvPr id="139" name="Group 138"/>
          <p:cNvGrpSpPr/>
          <p:nvPr/>
        </p:nvGrpSpPr>
        <p:grpSpPr>
          <a:xfrm>
            <a:off x="4785384" y="3155808"/>
            <a:ext cx="2316150" cy="330877"/>
            <a:chOff x="5054800" y="3227099"/>
            <a:chExt cx="2316479" cy="330924"/>
          </a:xfrm>
        </p:grpSpPr>
        <p:cxnSp>
          <p:nvCxnSpPr>
            <p:cNvPr id="140" name="Straight Connector 139"/>
            <p:cNvCxnSpPr/>
            <p:nvPr/>
          </p:nvCxnSpPr>
          <p:spPr>
            <a:xfrm flipH="1">
              <a:off x="5054800" y="3390220"/>
              <a:ext cx="2316479" cy="0"/>
            </a:xfrm>
            <a:prstGeom prst="line">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a:off x="5755222" y="3227099"/>
              <a:ext cx="915636" cy="330924"/>
            </a:xfrm>
            <a:prstGeom prst="rect">
              <a:avLst/>
            </a:prstGeom>
            <a:solidFill>
              <a:schemeClr val="bg1"/>
            </a:solidFill>
          </p:spPr>
          <p:txBody>
            <a:bodyPr wrap="none">
              <a:spAutoFit/>
            </a:bodyPr>
            <a:lstStyle/>
            <a:p>
              <a:pPr algn="ctr" defTabSz="913927" fontAlgn="base">
                <a:lnSpc>
                  <a:spcPct val="95000"/>
                </a:lnSpc>
                <a:spcBef>
                  <a:spcPct val="0"/>
                </a:spcBef>
                <a:spcAft>
                  <a:spcPct val="0"/>
                </a:spcAft>
                <a:defRPr/>
              </a:pPr>
              <a:r>
                <a:rPr lang="en-US" sz="1600" kern="0" spc="49" dirty="0">
                  <a:latin typeface="Segoe UI Semilight" charset="0"/>
                  <a:ea typeface="Segoe UI Semilight" charset="0"/>
                  <a:cs typeface="Segoe UI Semilight" charset="0"/>
                </a:rPr>
                <a:t>HYBRID</a:t>
              </a:r>
            </a:p>
          </p:txBody>
        </p:sp>
      </p:grpSp>
      <p:sp>
        <p:nvSpPr>
          <p:cNvPr id="147" name="Rectangle 146"/>
          <p:cNvSpPr/>
          <p:nvPr/>
        </p:nvSpPr>
        <p:spPr>
          <a:xfrm>
            <a:off x="3061226" y="3818169"/>
            <a:ext cx="1010069" cy="241442"/>
          </a:xfrm>
          <a:prstGeom prst="rect">
            <a:avLst/>
          </a:prstGeom>
        </p:spPr>
        <p:txBody>
          <a:bodyPr wrap="none">
            <a:spAutoFit/>
          </a:bodyPr>
          <a:lstStyle/>
          <a:p>
            <a:pPr algn="ctr" defTabSz="913927" fontAlgn="base">
              <a:lnSpc>
                <a:spcPct val="95000"/>
              </a:lnSpc>
              <a:spcBef>
                <a:spcPct val="0"/>
              </a:spcBef>
              <a:spcAft>
                <a:spcPct val="0"/>
              </a:spcAft>
              <a:defRPr/>
            </a:pPr>
            <a:r>
              <a:rPr lang="en-US" sz="1000" b="1" kern="0" spc="49" dirty="0">
                <a:latin typeface="Segoe UI Semibold" charset="0"/>
                <a:ea typeface="Segoe UI Semibold" charset="0"/>
                <a:cs typeface="Segoe UI Semibold" charset="0"/>
              </a:rPr>
              <a:t>On-premises</a:t>
            </a:r>
          </a:p>
        </p:txBody>
      </p:sp>
      <p:grpSp>
        <p:nvGrpSpPr>
          <p:cNvPr id="156" name="Group 155"/>
          <p:cNvGrpSpPr/>
          <p:nvPr/>
        </p:nvGrpSpPr>
        <p:grpSpPr>
          <a:xfrm>
            <a:off x="7550375" y="2712343"/>
            <a:ext cx="1930683" cy="1348835"/>
            <a:chOff x="3090983" y="3011354"/>
            <a:chExt cx="1378580" cy="963119"/>
          </a:xfrm>
        </p:grpSpPr>
        <p:sp>
          <p:nvSpPr>
            <p:cNvPr id="157" name="Freeform: Shape 27">
              <a:extLst/>
            </p:cNvPr>
            <p:cNvSpPr/>
            <p:nvPr/>
          </p:nvSpPr>
          <p:spPr bwMode="auto">
            <a:xfrm flipV="1">
              <a:off x="3090983" y="3011354"/>
              <a:ext cx="1378580" cy="75994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000" dirty="0">
                <a:latin typeface="Segoe UI"/>
              </a:endParaRPr>
            </a:p>
          </p:txBody>
        </p:sp>
        <p:sp>
          <p:nvSpPr>
            <p:cNvPr id="158" name="Rectangle 157"/>
            <p:cNvSpPr/>
            <p:nvPr/>
          </p:nvSpPr>
          <p:spPr>
            <a:xfrm>
              <a:off x="3563939" y="3802075"/>
              <a:ext cx="404218" cy="172398"/>
            </a:xfrm>
            <a:prstGeom prst="rect">
              <a:avLst/>
            </a:prstGeom>
          </p:spPr>
          <p:txBody>
            <a:bodyPr wrap="none">
              <a:spAutoFit/>
            </a:bodyPr>
            <a:lstStyle/>
            <a:p>
              <a:pPr algn="ctr" defTabSz="913927" fontAlgn="base">
                <a:lnSpc>
                  <a:spcPct val="95000"/>
                </a:lnSpc>
                <a:spcBef>
                  <a:spcPct val="0"/>
                </a:spcBef>
                <a:spcAft>
                  <a:spcPct val="0"/>
                </a:spcAft>
                <a:defRPr/>
              </a:pPr>
              <a:r>
                <a:rPr lang="en-US" sz="1000" b="1" kern="0" spc="49" dirty="0">
                  <a:latin typeface="Segoe UI Semibold" charset="0"/>
                  <a:ea typeface="Segoe UI Semibold" charset="0"/>
                  <a:cs typeface="Segoe UI Semibold" charset="0"/>
                </a:rPr>
                <a:t>Cloud</a:t>
              </a:r>
            </a:p>
          </p:txBody>
        </p:sp>
      </p:grpSp>
      <p:sp>
        <p:nvSpPr>
          <p:cNvPr id="159" name="Rectangle 158"/>
          <p:cNvSpPr/>
          <p:nvPr/>
        </p:nvSpPr>
        <p:spPr>
          <a:xfrm>
            <a:off x="8194856" y="4673112"/>
            <a:ext cx="1333831" cy="264972"/>
          </a:xfrm>
          <a:prstGeom prst="rect">
            <a:avLst/>
          </a:prstGeom>
        </p:spPr>
        <p:txBody>
          <a:bodyPr wrap="none">
            <a:spAutoFit/>
          </a:bodyPr>
          <a:lstStyle/>
          <a:p>
            <a:pPr algn="r" defTabSz="913874">
              <a:spcAft>
                <a:spcPts val="2400"/>
              </a:spcAft>
              <a:defRPr/>
            </a:pPr>
            <a:r>
              <a:rPr lang="en-US" sz="1100" kern="0" spc="49" dirty="0">
                <a:solidFill>
                  <a:srgbClr val="505050"/>
                </a:solidFill>
                <a:latin typeface="Segoe UI Semilight" charset="0"/>
                <a:ea typeface="Segoe UI Semilight" charset="0"/>
                <a:cs typeface="Segoe UI Semilight" charset="0"/>
              </a:rPr>
              <a:t>Data warehouses</a:t>
            </a:r>
          </a:p>
        </p:txBody>
      </p:sp>
      <p:sp>
        <p:nvSpPr>
          <p:cNvPr id="160" name="Rectangle 159"/>
          <p:cNvSpPr/>
          <p:nvPr/>
        </p:nvSpPr>
        <p:spPr>
          <a:xfrm>
            <a:off x="8646839" y="4974127"/>
            <a:ext cx="881848" cy="264972"/>
          </a:xfrm>
          <a:prstGeom prst="rect">
            <a:avLst/>
          </a:prstGeom>
        </p:spPr>
        <p:txBody>
          <a:bodyPr wrap="none">
            <a:spAutoFit/>
          </a:bodyPr>
          <a:lstStyle/>
          <a:p>
            <a:pPr algn="r" defTabSz="913874">
              <a:spcAft>
                <a:spcPts val="2400"/>
              </a:spcAft>
              <a:defRPr/>
            </a:pPr>
            <a:r>
              <a:rPr lang="en-US" sz="1100" kern="0" spc="49" dirty="0">
                <a:solidFill>
                  <a:srgbClr val="505050"/>
                </a:solidFill>
                <a:latin typeface="Segoe UI Semilight" charset="0"/>
                <a:ea typeface="Segoe UI Semilight" charset="0"/>
                <a:cs typeface="Segoe UI Semilight" charset="0"/>
              </a:rPr>
              <a:t>Data lakes</a:t>
            </a:r>
          </a:p>
        </p:txBody>
      </p:sp>
      <p:sp>
        <p:nvSpPr>
          <p:cNvPr id="161" name="Rectangle 160"/>
          <p:cNvSpPr/>
          <p:nvPr/>
        </p:nvSpPr>
        <p:spPr>
          <a:xfrm>
            <a:off x="7824616" y="4372098"/>
            <a:ext cx="1704071" cy="264972"/>
          </a:xfrm>
          <a:prstGeom prst="rect">
            <a:avLst/>
          </a:prstGeom>
        </p:spPr>
        <p:txBody>
          <a:bodyPr wrap="none">
            <a:spAutoFit/>
          </a:bodyPr>
          <a:lstStyle/>
          <a:p>
            <a:pPr algn="r" defTabSz="913874">
              <a:spcAft>
                <a:spcPts val="2400"/>
              </a:spcAft>
              <a:defRPr/>
            </a:pPr>
            <a:r>
              <a:rPr lang="en-US" sz="1100" kern="0" spc="49" dirty="0">
                <a:solidFill>
                  <a:srgbClr val="505050"/>
                </a:solidFill>
                <a:latin typeface="Segoe UI Semilight" charset="0"/>
                <a:ea typeface="Segoe UI Semilight" charset="0"/>
                <a:cs typeface="Segoe UI Semilight" charset="0"/>
              </a:rPr>
              <a:t>Operational databases</a:t>
            </a:r>
          </a:p>
        </p:txBody>
      </p:sp>
      <p:grpSp>
        <p:nvGrpSpPr>
          <p:cNvPr id="61" name="Group 60"/>
          <p:cNvGrpSpPr/>
          <p:nvPr/>
        </p:nvGrpSpPr>
        <p:grpSpPr>
          <a:xfrm>
            <a:off x="2245805" y="2021094"/>
            <a:ext cx="7588444" cy="220540"/>
            <a:chOff x="3916078" y="1065351"/>
            <a:chExt cx="7589520" cy="220571"/>
          </a:xfrm>
        </p:grpSpPr>
        <p:sp>
          <p:nvSpPr>
            <p:cNvPr id="62" name="Right Bracket 61"/>
            <p:cNvSpPr/>
            <p:nvPr/>
          </p:nvSpPr>
          <p:spPr>
            <a:xfrm rot="5400000" flipV="1">
              <a:off x="7678819" y="-2697390"/>
              <a:ext cx="64038" cy="7589520"/>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dirty="0">
                <a:solidFill>
                  <a:srgbClr val="505050"/>
                </a:solidFill>
                <a:latin typeface="Segoe UI"/>
              </a:endParaRPr>
            </a:p>
          </p:txBody>
        </p:sp>
        <p:cxnSp>
          <p:nvCxnSpPr>
            <p:cNvPr id="63" name="Straight Arrow Connector 62"/>
            <p:cNvCxnSpPr/>
            <p:nvPr/>
          </p:nvCxnSpPr>
          <p:spPr>
            <a:xfrm rot="5400000">
              <a:off x="7646799" y="1221883"/>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43FABC-8416-49BA-87F0-91A8AC87B6C2}"/>
              </a:ext>
            </a:extLst>
          </p:cNvPr>
          <p:cNvSpPr>
            <a:spLocks noGrp="1"/>
          </p:cNvSpPr>
          <p:nvPr>
            <p:ph type="title"/>
          </p:nvPr>
        </p:nvSpPr>
        <p:spPr/>
        <p:txBody>
          <a:bodyPr/>
          <a:lstStyle/>
          <a:p>
            <a:r>
              <a:rPr lang="en-US" dirty="0"/>
              <a:t>The modern data estate</a:t>
            </a:r>
          </a:p>
        </p:txBody>
      </p:sp>
      <p:grpSp>
        <p:nvGrpSpPr>
          <p:cNvPr id="65" name="Group 64">
            <a:extLst>
              <a:ext uri="{FF2B5EF4-FFF2-40B4-BE49-F238E27FC236}">
                <a16:creationId xmlns:a16="http://schemas.microsoft.com/office/drawing/2014/main" id="{AFA6F127-525A-4F7D-AED0-3B8992D823E6}"/>
              </a:ext>
            </a:extLst>
          </p:cNvPr>
          <p:cNvGrpSpPr/>
          <p:nvPr/>
        </p:nvGrpSpPr>
        <p:grpSpPr>
          <a:xfrm>
            <a:off x="2795203" y="2553575"/>
            <a:ext cx="1542110" cy="1219251"/>
            <a:chOff x="967154" y="1481462"/>
            <a:chExt cx="5331069" cy="4214950"/>
          </a:xfrm>
        </p:grpSpPr>
        <p:cxnSp>
          <p:nvCxnSpPr>
            <p:cNvPr id="66" name="Straight Connector 65">
              <a:extLst>
                <a:ext uri="{FF2B5EF4-FFF2-40B4-BE49-F238E27FC236}">
                  <a16:creationId xmlns:a16="http://schemas.microsoft.com/office/drawing/2014/main" id="{1807D057-81F4-4A46-9BE4-9A6A5F9997A5}"/>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C8C7E1BC-7763-4010-9DCC-0F3086A0F9B3}"/>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2433C361-0DAC-45F8-B4C4-E228AE8B05DA}"/>
                </a:ext>
              </a:extLst>
            </p:cNvPr>
            <p:cNvSpPr/>
            <p:nvPr/>
          </p:nvSpPr>
          <p:spPr bwMode="auto">
            <a:xfrm>
              <a:off x="2225919" y="4700954"/>
              <a:ext cx="914400" cy="99545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60A7C798-C237-4CEE-8DC0-3B7D05613CE7}"/>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8C42D9D4-F9CC-4925-B255-1F040CBF1AC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6852775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3FABC-8416-49BA-87F0-91A8AC87B6C2}"/>
              </a:ext>
            </a:extLst>
          </p:cNvPr>
          <p:cNvSpPr>
            <a:spLocks noGrp="1"/>
          </p:cNvSpPr>
          <p:nvPr>
            <p:ph type="title"/>
          </p:nvPr>
        </p:nvSpPr>
        <p:spPr/>
        <p:txBody>
          <a:bodyPr/>
          <a:lstStyle/>
          <a:p>
            <a:r>
              <a:rPr lang="en-US" dirty="0"/>
              <a:t>What’s a data lake?</a:t>
            </a:r>
          </a:p>
        </p:txBody>
      </p:sp>
      <p:sp>
        <p:nvSpPr>
          <p:cNvPr id="3" name="TextBox 2">
            <a:extLst>
              <a:ext uri="{FF2B5EF4-FFF2-40B4-BE49-F238E27FC236}">
                <a16:creationId xmlns:a16="http://schemas.microsoft.com/office/drawing/2014/main" id="{CE299BA9-4641-4A35-969F-02C67759326D}"/>
              </a:ext>
            </a:extLst>
          </p:cNvPr>
          <p:cNvSpPr txBox="1"/>
          <p:nvPr/>
        </p:nvSpPr>
        <p:spPr>
          <a:xfrm>
            <a:off x="1246909" y="1641814"/>
            <a:ext cx="9809018" cy="2788456"/>
          </a:xfrm>
          <a:prstGeom prst="rect">
            <a:avLst/>
          </a:prstGeom>
          <a:noFill/>
        </p:spPr>
        <p:txBody>
          <a:bodyPr wrap="square" lIns="182880" tIns="146304" rIns="182880" bIns="146304" rtlCol="0">
            <a:spAutoFit/>
          </a:bodyPr>
          <a:lstStyle/>
          <a:p>
            <a:pPr>
              <a:lnSpc>
                <a:spcPct val="90000"/>
              </a:lnSpc>
              <a:spcAft>
                <a:spcPts val="600"/>
              </a:spcAft>
            </a:pPr>
            <a:r>
              <a:rPr lang="en-US" sz="3600" i="1" dirty="0">
                <a:gradFill>
                  <a:gsLst>
                    <a:gs pos="2917">
                      <a:schemeClr val="tx1"/>
                    </a:gs>
                    <a:gs pos="30000">
                      <a:schemeClr val="tx1"/>
                    </a:gs>
                  </a:gsLst>
                  <a:lin ang="5400000" scaled="0"/>
                </a:gradFill>
              </a:rPr>
              <a:t>A data lake is a </a:t>
            </a:r>
            <a:r>
              <a:rPr lang="en-US" sz="3600" i="1" dirty="0">
                <a:solidFill>
                  <a:schemeClr val="tx2"/>
                </a:solidFill>
              </a:rPr>
              <a:t>centralized repository that allows you to store all your structured and unstructured data at any scale</a:t>
            </a:r>
            <a:r>
              <a:rPr lang="en-US" sz="3600" i="1" dirty="0">
                <a:gradFill>
                  <a:gsLst>
                    <a:gs pos="2917">
                      <a:schemeClr val="tx1"/>
                    </a:gs>
                    <a:gs pos="30000">
                      <a:schemeClr val="tx1"/>
                    </a:gs>
                  </a:gsLst>
                  <a:lin ang="5400000" scaled="0"/>
                </a:gradFill>
              </a:rPr>
              <a:t>. You can store your data as-is, without having to first structure the data, and run different types of analytics. </a:t>
            </a:r>
          </a:p>
        </p:txBody>
      </p:sp>
    </p:spTree>
    <p:extLst>
      <p:ext uri="{BB962C8B-B14F-4D97-AF65-F5344CB8AC3E}">
        <p14:creationId xmlns:p14="http://schemas.microsoft.com/office/powerpoint/2010/main" val="24431171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39C25-219D-406B-B598-64D34B6902AA}"/>
              </a:ext>
            </a:extLst>
          </p:cNvPr>
          <p:cNvSpPr/>
          <p:nvPr/>
        </p:nvSpPr>
        <p:spPr bwMode="auto">
          <a:xfrm>
            <a:off x="122227" y="1128067"/>
            <a:ext cx="2294054" cy="47126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7DAD6305-6EFE-4C4E-B747-AD5A93EE8110}"/>
              </a:ext>
            </a:extLst>
          </p:cNvPr>
          <p:cNvSpPr/>
          <p:nvPr/>
        </p:nvSpPr>
        <p:spPr bwMode="auto">
          <a:xfrm>
            <a:off x="4935850" y="1128067"/>
            <a:ext cx="2294054" cy="47126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07439B2-680A-44C0-826F-98672F3FC47A}"/>
              </a:ext>
            </a:extLst>
          </p:cNvPr>
          <p:cNvSpPr/>
          <p:nvPr/>
        </p:nvSpPr>
        <p:spPr bwMode="auto">
          <a:xfrm>
            <a:off x="9749473" y="1128067"/>
            <a:ext cx="2294054" cy="47126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a:xfrm>
            <a:off x="221940" y="200258"/>
            <a:ext cx="11653523" cy="927809"/>
          </a:xfrm>
        </p:spPr>
        <p:txBody>
          <a:bodyPr vert="horz" wrap="square" lIns="143428" tIns="89642" rIns="143428" bIns="89642" rtlCol="0" anchor="ctr">
            <a:noAutofit/>
          </a:bodyPr>
          <a:lstStyle/>
          <a:p>
            <a:pPr algn="ctr"/>
            <a:r>
              <a:rPr lang="en-US" sz="3200" spc="800" dirty="0">
                <a:solidFill>
                  <a:srgbClr val="0078D7"/>
                </a:solidFill>
                <a:latin typeface="Segoe UI Light" charset="0"/>
                <a:cs typeface="Segoe UI Light" charset="0"/>
              </a:rPr>
              <a:t>WHAT MAKES A GREAT DATA LAKE?</a:t>
            </a:r>
          </a:p>
        </p:txBody>
      </p:sp>
      <p:sp>
        <p:nvSpPr>
          <p:cNvPr id="30" name="Rectangle 29">
            <a:extLst>
              <a:ext uri="{FF2B5EF4-FFF2-40B4-BE49-F238E27FC236}">
                <a16:creationId xmlns:a16="http://schemas.microsoft.com/office/drawing/2014/main" id="{E51CEEDD-2F4D-4206-B267-D235A0ADD853}"/>
              </a:ext>
            </a:extLst>
          </p:cNvPr>
          <p:cNvSpPr/>
          <p:nvPr/>
        </p:nvSpPr>
        <p:spPr>
          <a:xfrm>
            <a:off x="656279" y="1316579"/>
            <a:ext cx="1284273"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Massive scale </a:t>
            </a:r>
          </a:p>
        </p:txBody>
      </p:sp>
      <p:sp>
        <p:nvSpPr>
          <p:cNvPr id="64" name="Rectangle 63">
            <a:extLst>
              <a:ext uri="{FF2B5EF4-FFF2-40B4-BE49-F238E27FC236}">
                <a16:creationId xmlns:a16="http://schemas.microsoft.com/office/drawing/2014/main" id="{BEFBB4B1-DEDA-4F56-9526-B2704C124110}"/>
              </a:ext>
            </a:extLst>
          </p:cNvPr>
          <p:cNvSpPr/>
          <p:nvPr/>
        </p:nvSpPr>
        <p:spPr>
          <a:xfrm>
            <a:off x="2672682" y="1316579"/>
            <a:ext cx="200381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Granular, multi-layered Security</a:t>
            </a:r>
          </a:p>
        </p:txBody>
      </p:sp>
      <p:sp>
        <p:nvSpPr>
          <p:cNvPr id="65" name="Rectangle 64">
            <a:extLst>
              <a:ext uri="{FF2B5EF4-FFF2-40B4-BE49-F238E27FC236}">
                <a16:creationId xmlns:a16="http://schemas.microsoft.com/office/drawing/2014/main" id="{24D28041-D35A-44FA-A4BC-CACFCA6579AE}"/>
              </a:ext>
            </a:extLst>
          </p:cNvPr>
          <p:cNvSpPr/>
          <p:nvPr/>
        </p:nvSpPr>
        <p:spPr>
          <a:xfrm>
            <a:off x="5065723" y="1316579"/>
            <a:ext cx="2003811"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Optimized for Maximum Performance</a:t>
            </a:r>
          </a:p>
        </p:txBody>
      </p:sp>
      <p:sp>
        <p:nvSpPr>
          <p:cNvPr id="66" name="Rectangle 65">
            <a:extLst>
              <a:ext uri="{FF2B5EF4-FFF2-40B4-BE49-F238E27FC236}">
                <a16:creationId xmlns:a16="http://schemas.microsoft.com/office/drawing/2014/main" id="{B6B4FEB9-41A8-4EA9-92AD-67AEDDC4939B}"/>
              </a:ext>
            </a:extLst>
          </p:cNvPr>
          <p:cNvSpPr/>
          <p:nvPr/>
        </p:nvSpPr>
        <p:spPr>
          <a:xfrm>
            <a:off x="7675934" y="1316579"/>
            <a:ext cx="159997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Integration Friendly</a:t>
            </a:r>
          </a:p>
        </p:txBody>
      </p:sp>
      <p:sp>
        <p:nvSpPr>
          <p:cNvPr id="69" name="Rectangle 68">
            <a:extLst>
              <a:ext uri="{FF2B5EF4-FFF2-40B4-BE49-F238E27FC236}">
                <a16:creationId xmlns:a16="http://schemas.microsoft.com/office/drawing/2014/main" id="{F1A8664C-84B8-4FC7-912C-0358DA37A47E}"/>
              </a:ext>
            </a:extLst>
          </p:cNvPr>
          <p:cNvSpPr/>
          <p:nvPr/>
        </p:nvSpPr>
        <p:spPr>
          <a:xfrm>
            <a:off x="122227" y="5977060"/>
            <a:ext cx="11942760" cy="65955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Rich Data Management and Governance</a:t>
            </a:r>
          </a:p>
        </p:txBody>
      </p:sp>
      <p:sp>
        <p:nvSpPr>
          <p:cNvPr id="70" name="Rectangle 69">
            <a:extLst>
              <a:ext uri="{FF2B5EF4-FFF2-40B4-BE49-F238E27FC236}">
                <a16:creationId xmlns:a16="http://schemas.microsoft.com/office/drawing/2014/main" id="{D8C5E3DF-EE7B-4296-B629-494434A56B6A}"/>
              </a:ext>
            </a:extLst>
          </p:cNvPr>
          <p:cNvSpPr/>
          <p:nvPr/>
        </p:nvSpPr>
        <p:spPr>
          <a:xfrm>
            <a:off x="10069830" y="1316579"/>
            <a:ext cx="161163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Cost Effectiveness</a:t>
            </a:r>
          </a:p>
        </p:txBody>
      </p:sp>
      <p:sp>
        <p:nvSpPr>
          <p:cNvPr id="2" name="TextBox 1">
            <a:extLst>
              <a:ext uri="{FF2B5EF4-FFF2-40B4-BE49-F238E27FC236}">
                <a16:creationId xmlns:a16="http://schemas.microsoft.com/office/drawing/2014/main" id="{F1430606-6750-48DB-B6D3-6B7512BACC9D}"/>
              </a:ext>
            </a:extLst>
          </p:cNvPr>
          <p:cNvSpPr txBox="1"/>
          <p:nvPr/>
        </p:nvSpPr>
        <p:spPr>
          <a:xfrm>
            <a:off x="9209" y="2635683"/>
            <a:ext cx="2400235"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PB Scale, data accessible everywhere, growth on demand</a:t>
            </a:r>
          </a:p>
        </p:txBody>
      </p:sp>
      <p:sp>
        <p:nvSpPr>
          <p:cNvPr id="18" name="TextBox 17">
            <a:extLst>
              <a:ext uri="{FF2B5EF4-FFF2-40B4-BE49-F238E27FC236}">
                <a16:creationId xmlns:a16="http://schemas.microsoft.com/office/drawing/2014/main" id="{4250DCBF-F0D8-4A26-BF14-95FFDA99002F}"/>
              </a:ext>
            </a:extLst>
          </p:cNvPr>
          <p:cNvSpPr txBox="1"/>
          <p:nvPr/>
        </p:nvSpPr>
        <p:spPr>
          <a:xfrm>
            <a:off x="2305371" y="2635683"/>
            <a:ext cx="2682724"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Granular security and protection against accidental data loss</a:t>
            </a:r>
          </a:p>
        </p:txBody>
      </p:sp>
      <p:sp>
        <p:nvSpPr>
          <p:cNvPr id="19" name="TextBox 18">
            <a:extLst>
              <a:ext uri="{FF2B5EF4-FFF2-40B4-BE49-F238E27FC236}">
                <a16:creationId xmlns:a16="http://schemas.microsoft.com/office/drawing/2014/main" id="{5306E3C4-3E72-45E1-AF8A-19844609A3C9}"/>
              </a:ext>
            </a:extLst>
          </p:cNvPr>
          <p:cNvSpPr txBox="1"/>
          <p:nvPr/>
        </p:nvSpPr>
        <p:spPr>
          <a:xfrm>
            <a:off x="4988095" y="2635683"/>
            <a:ext cx="2155655"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Lightning quick job execution</a:t>
            </a:r>
          </a:p>
        </p:txBody>
      </p:sp>
      <p:sp>
        <p:nvSpPr>
          <p:cNvPr id="20" name="TextBox 19">
            <a:extLst>
              <a:ext uri="{FF2B5EF4-FFF2-40B4-BE49-F238E27FC236}">
                <a16:creationId xmlns:a16="http://schemas.microsoft.com/office/drawing/2014/main" id="{406D6B2A-71B3-4980-BC70-52EBADFC4552}"/>
              </a:ext>
            </a:extLst>
          </p:cNvPr>
          <p:cNvSpPr txBox="1"/>
          <p:nvPr/>
        </p:nvSpPr>
        <p:spPr>
          <a:xfrm>
            <a:off x="7056903" y="2635683"/>
            <a:ext cx="2758648"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Supports multiple methods of data ingress, processing, egress and visualization</a:t>
            </a:r>
          </a:p>
        </p:txBody>
      </p:sp>
      <p:sp>
        <p:nvSpPr>
          <p:cNvPr id="22" name="TextBox 21">
            <a:extLst>
              <a:ext uri="{FF2B5EF4-FFF2-40B4-BE49-F238E27FC236}">
                <a16:creationId xmlns:a16="http://schemas.microsoft.com/office/drawing/2014/main" id="{90B758ED-BE5D-4070-8BBF-47F0B4344888}"/>
              </a:ext>
            </a:extLst>
          </p:cNvPr>
          <p:cNvSpPr txBox="1"/>
          <p:nvPr/>
        </p:nvSpPr>
        <p:spPr>
          <a:xfrm>
            <a:off x="9635554" y="2635683"/>
            <a:ext cx="2499296" cy="22898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Cloud economic model with the ability to intelligently manage costs</a:t>
            </a:r>
          </a:p>
        </p:txBody>
      </p:sp>
      <p:sp>
        <p:nvSpPr>
          <p:cNvPr id="3" name="Rectangle 2">
            <a:extLst>
              <a:ext uri="{FF2B5EF4-FFF2-40B4-BE49-F238E27FC236}">
                <a16:creationId xmlns:a16="http://schemas.microsoft.com/office/drawing/2014/main" id="{DAA133A8-F644-4BC6-B2BD-FA70EA701BEB}"/>
              </a:ext>
            </a:extLst>
          </p:cNvPr>
          <p:cNvSpPr/>
          <p:nvPr/>
        </p:nvSpPr>
        <p:spPr bwMode="auto">
          <a:xfrm>
            <a:off x="125729" y="1128067"/>
            <a:ext cx="11942761" cy="471266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85487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216DE9C2-F7FF-43B8-9999-4EBE6F2AE2A7}"/>
              </a:ext>
            </a:extLst>
          </p:cNvPr>
          <p:cNvSpPr txBox="1">
            <a:spLocks/>
          </p:cNvSpPr>
          <p:nvPr/>
        </p:nvSpPr>
        <p:spPr>
          <a:xfrm>
            <a:off x="489527" y="1085331"/>
            <a:ext cx="11443086" cy="553920"/>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r>
              <a:rPr lang="en-US" sz="1800" dirty="0">
                <a:solidFill>
                  <a:srgbClr val="505050"/>
                </a:solidFill>
                <a:latin typeface="Segoe UI Semilight" charset="0"/>
                <a:ea typeface="Segoe UI Semilight" charset="0"/>
                <a:cs typeface="Segoe UI Semilight" charset="0"/>
              </a:rPr>
              <a:t>A </a:t>
            </a:r>
            <a:r>
              <a:rPr lang="en-US" sz="1800" b="1" dirty="0">
                <a:solidFill>
                  <a:schemeClr val="tx2"/>
                </a:solidFill>
                <a:latin typeface="Segoe UI Semilight" charset="0"/>
                <a:ea typeface="Segoe UI Semilight" charset="0"/>
                <a:cs typeface="Segoe UI Semilight" charset="0"/>
              </a:rPr>
              <a:t>“no-compromises</a:t>
            </a:r>
            <a:r>
              <a:rPr lang="en-US" sz="1800" dirty="0">
                <a:solidFill>
                  <a:srgbClr val="505050"/>
                </a:solidFill>
                <a:latin typeface="Segoe UI Semilight" charset="0"/>
                <a:ea typeface="Segoe UI Semilight" charset="0"/>
                <a:cs typeface="Segoe UI Semilight" charset="0"/>
              </a:rPr>
              <a:t>” Data Lake: secure, performant, massively-scalable Data Lake storage that brings the cost and scale profile of object storage together with the performance and analytics feature set of data lake storage</a:t>
            </a: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a:xfrm>
            <a:off x="279090" y="200258"/>
            <a:ext cx="11653523" cy="927809"/>
          </a:xfrm>
        </p:spPr>
        <p:txBody>
          <a:bodyPr vert="horz" wrap="square" lIns="143428" tIns="89642" rIns="143428" bIns="89642" rtlCol="0" anchor="ctr">
            <a:noAutofit/>
          </a:bodyPr>
          <a:lstStyle/>
          <a:p>
            <a:pPr algn="ctr"/>
            <a:r>
              <a:rPr lang="en-US" sz="3137" spc="800" dirty="0">
                <a:solidFill>
                  <a:srgbClr val="0078D7"/>
                </a:solidFill>
                <a:latin typeface="Segoe UI Light" charset="0"/>
                <a:cs typeface="Segoe UI Light" charset="0"/>
              </a:rPr>
              <a:t>Azure Data Lake Storage Gen2</a:t>
            </a:r>
          </a:p>
        </p:txBody>
      </p:sp>
      <p:sp>
        <p:nvSpPr>
          <p:cNvPr id="37" name="Rectangle 36">
            <a:extLst>
              <a:ext uri="{FF2B5EF4-FFF2-40B4-BE49-F238E27FC236}">
                <a16:creationId xmlns:a16="http://schemas.microsoft.com/office/drawing/2014/main" id="{E8987AA0-C2B4-464A-BC8F-E08B987C09D0}"/>
              </a:ext>
            </a:extLst>
          </p:cNvPr>
          <p:cNvSpPr/>
          <p:nvPr/>
        </p:nvSpPr>
        <p:spPr>
          <a:xfrm>
            <a:off x="2486450" y="3330321"/>
            <a:ext cx="1789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MANAGEABLE</a:t>
            </a:r>
          </a:p>
        </p:txBody>
      </p:sp>
      <p:sp>
        <p:nvSpPr>
          <p:cNvPr id="38" name="Rectangle 37">
            <a:extLst>
              <a:ext uri="{FF2B5EF4-FFF2-40B4-BE49-F238E27FC236}">
                <a16:creationId xmlns:a16="http://schemas.microsoft.com/office/drawing/2014/main" id="{0E3DBA0D-F3BC-455C-B726-4443B65955CC}"/>
              </a:ext>
            </a:extLst>
          </p:cNvPr>
          <p:cNvSpPr/>
          <p:nvPr/>
        </p:nvSpPr>
        <p:spPr>
          <a:xfrm>
            <a:off x="6229469" y="3328481"/>
            <a:ext cx="1942225" cy="280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SCALABLE</a:t>
            </a:r>
          </a:p>
        </p:txBody>
      </p:sp>
      <p:sp>
        <p:nvSpPr>
          <p:cNvPr id="42" name="Rectangle 41">
            <a:extLst>
              <a:ext uri="{FF2B5EF4-FFF2-40B4-BE49-F238E27FC236}">
                <a16:creationId xmlns:a16="http://schemas.microsoft.com/office/drawing/2014/main" id="{CAADA2E7-F07C-448F-A5FA-C05F499B8627}"/>
              </a:ext>
            </a:extLst>
          </p:cNvPr>
          <p:cNvSpPr/>
          <p:nvPr/>
        </p:nvSpPr>
        <p:spPr>
          <a:xfrm>
            <a:off x="4590801" y="3331220"/>
            <a:ext cx="1437792" cy="27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1200" b="1" spc="300" dirty="0">
                <a:solidFill>
                  <a:srgbClr val="44546A">
                    <a:lumMod val="50000"/>
                  </a:srgbClr>
                </a:solidFill>
                <a:latin typeface="Segoe UI Light" panose="020B0502040204020203" pitchFamily="34" charset="0"/>
                <a:cs typeface="Segoe UI Light" panose="020B0502040204020203" pitchFamily="34" charset="0"/>
              </a:rPr>
              <a:t>FAST</a:t>
            </a:r>
            <a:endPar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endParaRPr>
          </a:p>
        </p:txBody>
      </p:sp>
      <p:sp>
        <p:nvSpPr>
          <p:cNvPr id="44" name="Rectangle 43">
            <a:extLst>
              <a:ext uri="{FF2B5EF4-FFF2-40B4-BE49-F238E27FC236}">
                <a16:creationId xmlns:a16="http://schemas.microsoft.com/office/drawing/2014/main" id="{697D9F52-8B8E-49A9-8C8D-469BE83B2BC6}"/>
              </a:ext>
            </a:extLst>
          </p:cNvPr>
          <p:cNvSpPr/>
          <p:nvPr/>
        </p:nvSpPr>
        <p:spPr>
          <a:xfrm>
            <a:off x="286199" y="3328481"/>
            <a:ext cx="1942225" cy="280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SECURE</a:t>
            </a:r>
          </a:p>
        </p:txBody>
      </p:sp>
      <p:sp>
        <p:nvSpPr>
          <p:cNvPr id="45" name="Rectangle 44">
            <a:extLst>
              <a:ext uri="{FF2B5EF4-FFF2-40B4-BE49-F238E27FC236}">
                <a16:creationId xmlns:a16="http://schemas.microsoft.com/office/drawing/2014/main" id="{CA073405-F349-468A-B1BB-C5C0B4A3AAD3}"/>
              </a:ext>
            </a:extLst>
          </p:cNvPr>
          <p:cNvSpPr/>
          <p:nvPr/>
        </p:nvSpPr>
        <p:spPr>
          <a:xfrm>
            <a:off x="6256338" y="3836606"/>
            <a:ext cx="1765646" cy="129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indent="-280067" defTabSz="914016">
              <a:buFont typeface="Wingdings" panose="05000000000000000000" pitchFamily="2" charset="2"/>
              <a:buChar char="ü"/>
              <a:defRPr/>
            </a:pPr>
            <a:r>
              <a:rPr lang="en-US" sz="1300" dirty="0">
                <a:solidFill>
                  <a:srgbClr val="0078D7"/>
                </a:solidFill>
                <a:latin typeface="Segoe UI" panose="020B0502040204020203" pitchFamily="34" charset="0"/>
                <a:cs typeface="Segoe UI" panose="020B0502040204020203" pitchFamily="34" charset="0"/>
              </a:rPr>
              <a:t>No limits on            data store size</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indent="-280067" defTabSz="914016">
              <a:buFont typeface="Wingdings" panose="05000000000000000000" pitchFamily="2" charset="2"/>
              <a:buChar char="ü"/>
              <a:defRPr/>
            </a:pPr>
            <a:r>
              <a:rPr lang="en-US" sz="1300" dirty="0">
                <a:solidFill>
                  <a:srgbClr val="0078D7"/>
                </a:solidFill>
                <a:latin typeface="Segoe UI" panose="020B0502040204020203" pitchFamily="34" charset="0"/>
                <a:cs typeface="Segoe UI" panose="020B0502040204020203" pitchFamily="34" charset="0"/>
              </a:rPr>
              <a:t>Global footprint        (50 regions)</a:t>
            </a:r>
          </a:p>
        </p:txBody>
      </p:sp>
      <p:sp>
        <p:nvSpPr>
          <p:cNvPr id="46" name="Rectangle 45">
            <a:extLst>
              <a:ext uri="{FF2B5EF4-FFF2-40B4-BE49-F238E27FC236}">
                <a16:creationId xmlns:a16="http://schemas.microsoft.com/office/drawing/2014/main" id="{2C36BD9B-C0C7-4821-80A4-C84B176FBB36}"/>
              </a:ext>
            </a:extLst>
          </p:cNvPr>
          <p:cNvSpPr/>
          <p:nvPr/>
        </p:nvSpPr>
        <p:spPr>
          <a:xfrm>
            <a:off x="9888473" y="3836606"/>
            <a:ext cx="1971185" cy="1923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Optimized for Spark and Hadoop Analytic Engines</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Tightly integrated with Azure end to end analytics solutions</a:t>
            </a:r>
          </a:p>
        </p:txBody>
      </p:sp>
      <p:sp>
        <p:nvSpPr>
          <p:cNvPr id="47" name="Rectangle 46">
            <a:extLst>
              <a:ext uri="{FF2B5EF4-FFF2-40B4-BE49-F238E27FC236}">
                <a16:creationId xmlns:a16="http://schemas.microsoft.com/office/drawing/2014/main" id="{DAF07C36-2A2C-458F-B929-53EB6BC6FACC}"/>
              </a:ext>
            </a:extLst>
          </p:cNvPr>
          <p:cNvSpPr/>
          <p:nvPr/>
        </p:nvSpPr>
        <p:spPr>
          <a:xfrm>
            <a:off x="2572489" y="3832316"/>
            <a:ext cx="16108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Automated Lifecycle Policy Management</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Object Level tiering</a:t>
            </a:r>
          </a:p>
        </p:txBody>
      </p:sp>
      <p:sp>
        <p:nvSpPr>
          <p:cNvPr id="48" name="Rectangle 47">
            <a:extLst>
              <a:ext uri="{FF2B5EF4-FFF2-40B4-BE49-F238E27FC236}">
                <a16:creationId xmlns:a16="http://schemas.microsoft.com/office/drawing/2014/main" id="{37EFAD3B-3702-49A0-9F11-07E5F16CDC43}"/>
              </a:ext>
            </a:extLst>
          </p:cNvPr>
          <p:cNvSpPr/>
          <p:nvPr/>
        </p:nvSpPr>
        <p:spPr>
          <a:xfrm>
            <a:off x="199080" y="3727516"/>
            <a:ext cx="2181395" cy="2292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Support for fine-grained ACLs, protecting data at the file and folder level</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Multi-layered protection via at-rest Storage Service encryption and Azure Active Directory integration</a:t>
            </a:r>
          </a:p>
        </p:txBody>
      </p:sp>
      <p:sp>
        <p:nvSpPr>
          <p:cNvPr id="32" name="Rectangle 31">
            <a:extLst>
              <a:ext uri="{FF2B5EF4-FFF2-40B4-BE49-F238E27FC236}">
                <a16:creationId xmlns:a16="http://schemas.microsoft.com/office/drawing/2014/main" id="{3597528D-145E-4D3F-9A4E-E60A65ED2906}"/>
              </a:ext>
            </a:extLst>
          </p:cNvPr>
          <p:cNvSpPr/>
          <p:nvPr/>
        </p:nvSpPr>
        <p:spPr>
          <a:xfrm>
            <a:off x="8289495" y="3237988"/>
            <a:ext cx="131460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COST EFFECTIVE</a:t>
            </a:r>
          </a:p>
        </p:txBody>
      </p:sp>
      <p:sp>
        <p:nvSpPr>
          <p:cNvPr id="33" name="Rectangle 32">
            <a:extLst>
              <a:ext uri="{FF2B5EF4-FFF2-40B4-BE49-F238E27FC236}">
                <a16:creationId xmlns:a16="http://schemas.microsoft.com/office/drawing/2014/main" id="{5B017BA4-CEF1-4BE9-97D6-7B9E8C0D71DE}"/>
              </a:ext>
            </a:extLst>
          </p:cNvPr>
          <p:cNvSpPr/>
          <p:nvPr/>
        </p:nvSpPr>
        <p:spPr>
          <a:xfrm>
            <a:off x="10002352" y="3237988"/>
            <a:ext cx="174342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INTEGRATION READY</a:t>
            </a:r>
          </a:p>
        </p:txBody>
      </p:sp>
      <p:pic>
        <p:nvPicPr>
          <p:cNvPr id="5" name="Graphic 4" descr="Meeting">
            <a:extLst>
              <a:ext uri="{FF2B5EF4-FFF2-40B4-BE49-F238E27FC236}">
                <a16:creationId xmlns:a16="http://schemas.microsoft.com/office/drawing/2014/main" id="{4F0B8B84-1454-4BEF-8A67-A480DB56B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3837" y="2274327"/>
            <a:ext cx="914400" cy="914400"/>
          </a:xfrm>
          <a:prstGeom prst="rect">
            <a:avLst/>
          </a:prstGeom>
        </p:spPr>
      </p:pic>
      <p:pic>
        <p:nvPicPr>
          <p:cNvPr id="7" name="Graphic 6" descr="Money">
            <a:extLst>
              <a:ext uri="{FF2B5EF4-FFF2-40B4-BE49-F238E27FC236}">
                <a16:creationId xmlns:a16="http://schemas.microsoft.com/office/drawing/2014/main" id="{7AA51963-5991-4401-BC65-E7434A88F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1028" y="2241740"/>
            <a:ext cx="914400" cy="914400"/>
          </a:xfrm>
          <a:prstGeom prst="rect">
            <a:avLst/>
          </a:prstGeom>
        </p:spPr>
      </p:pic>
      <p:pic>
        <p:nvPicPr>
          <p:cNvPr id="9" name="Graphic 8" descr="Gears">
            <a:extLst>
              <a:ext uri="{FF2B5EF4-FFF2-40B4-BE49-F238E27FC236}">
                <a16:creationId xmlns:a16="http://schemas.microsoft.com/office/drawing/2014/main" id="{BEF6A811-9F3B-4790-9710-3D800C5DC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16866" y="2241740"/>
            <a:ext cx="914400" cy="914400"/>
          </a:xfrm>
          <a:prstGeom prst="rect">
            <a:avLst/>
          </a:prstGeom>
        </p:spPr>
      </p:pic>
      <p:pic>
        <p:nvPicPr>
          <p:cNvPr id="11" name="Graphic 10" descr="Safe">
            <a:extLst>
              <a:ext uri="{FF2B5EF4-FFF2-40B4-BE49-F238E27FC236}">
                <a16:creationId xmlns:a16="http://schemas.microsoft.com/office/drawing/2014/main" id="{D080736A-DF7E-40D8-9E67-CD46B4E049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0111" y="2295724"/>
            <a:ext cx="914400" cy="914400"/>
          </a:xfrm>
          <a:prstGeom prst="rect">
            <a:avLst/>
          </a:prstGeom>
        </p:spPr>
      </p:pic>
      <p:pic>
        <p:nvPicPr>
          <p:cNvPr id="13" name="Graphic 12" descr="Run">
            <a:extLst>
              <a:ext uri="{FF2B5EF4-FFF2-40B4-BE49-F238E27FC236}">
                <a16:creationId xmlns:a16="http://schemas.microsoft.com/office/drawing/2014/main" id="{8C1B94E7-42BB-4252-8302-01CCC5A08F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52497" y="2318584"/>
            <a:ext cx="914400" cy="914400"/>
          </a:xfrm>
          <a:prstGeom prst="rect">
            <a:avLst/>
          </a:prstGeom>
        </p:spPr>
      </p:pic>
      <p:grpSp>
        <p:nvGrpSpPr>
          <p:cNvPr id="16" name="Group 15">
            <a:extLst>
              <a:ext uri="{FF2B5EF4-FFF2-40B4-BE49-F238E27FC236}">
                <a16:creationId xmlns:a16="http://schemas.microsoft.com/office/drawing/2014/main" id="{7C4A0480-227A-4DA5-9937-9B3ED5DB7991}"/>
              </a:ext>
            </a:extLst>
          </p:cNvPr>
          <p:cNvGrpSpPr/>
          <p:nvPr/>
        </p:nvGrpSpPr>
        <p:grpSpPr>
          <a:xfrm>
            <a:off x="6857275" y="2386653"/>
            <a:ext cx="484794" cy="777240"/>
            <a:chOff x="6937285" y="2158053"/>
            <a:chExt cx="484794" cy="777240"/>
          </a:xfrm>
          <a:solidFill>
            <a:srgbClr val="0078D7"/>
          </a:solidFill>
        </p:grpSpPr>
        <p:sp>
          <p:nvSpPr>
            <p:cNvPr id="14" name="Rectangle 13">
              <a:extLst>
                <a:ext uri="{FF2B5EF4-FFF2-40B4-BE49-F238E27FC236}">
                  <a16:creationId xmlns:a16="http://schemas.microsoft.com/office/drawing/2014/main" id="{E439F734-B726-4D97-B397-2159D10CB1AE}"/>
                </a:ext>
              </a:extLst>
            </p:cNvPr>
            <p:cNvSpPr/>
            <p:nvPr/>
          </p:nvSpPr>
          <p:spPr bwMode="auto">
            <a:xfrm>
              <a:off x="6937285" y="2615253"/>
              <a:ext cx="137160" cy="3200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ACCBD0B5-33DD-4EEF-825C-F11F2860FB36}"/>
                </a:ext>
              </a:extLst>
            </p:cNvPr>
            <p:cNvSpPr/>
            <p:nvPr/>
          </p:nvSpPr>
          <p:spPr bwMode="auto">
            <a:xfrm>
              <a:off x="7111102" y="2432373"/>
              <a:ext cx="137160" cy="5029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37B91B78-9649-4BBF-B5D4-4A1224E9BB55}"/>
                </a:ext>
              </a:extLst>
            </p:cNvPr>
            <p:cNvSpPr/>
            <p:nvPr/>
          </p:nvSpPr>
          <p:spPr bwMode="auto">
            <a:xfrm>
              <a:off x="7284919" y="2158053"/>
              <a:ext cx="137160" cy="7772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3199ACDA-F5C2-445D-B733-740253688417}"/>
              </a:ext>
            </a:extLst>
          </p:cNvPr>
          <p:cNvSpPr/>
          <p:nvPr/>
        </p:nvSpPr>
        <p:spPr>
          <a:xfrm>
            <a:off x="4533779" y="3832316"/>
            <a:ext cx="1610892" cy="892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300" dirty="0">
                <a:solidFill>
                  <a:srgbClr val="0078D7"/>
                </a:solidFill>
                <a:latin typeface="Segoe UI" panose="020B0502040204020203" pitchFamily="34" charset="0"/>
                <a:cs typeface="Segoe UI" panose="020B0502040204020203" pitchFamily="34" charset="0"/>
              </a:rPr>
              <a:t>Atomic file operations means jobs complete faster</a:t>
            </a: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36" name="Rectangle 35">
            <a:extLst>
              <a:ext uri="{FF2B5EF4-FFF2-40B4-BE49-F238E27FC236}">
                <a16:creationId xmlns:a16="http://schemas.microsoft.com/office/drawing/2014/main" id="{BAFBF575-AEB7-4C15-AA5B-A1EF359C026D}"/>
              </a:ext>
            </a:extLst>
          </p:cNvPr>
          <p:cNvSpPr/>
          <p:nvPr/>
        </p:nvSpPr>
        <p:spPr>
          <a:xfrm>
            <a:off x="8217628" y="3836606"/>
            <a:ext cx="1652330" cy="2492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300" dirty="0">
                <a:solidFill>
                  <a:srgbClr val="0078D7"/>
                </a:solidFill>
                <a:latin typeface="Segoe UI" panose="020B0502040204020203" pitchFamily="34" charset="0"/>
                <a:cs typeface="Segoe UI" panose="020B0502040204020203" pitchFamily="34" charset="0"/>
              </a:rPr>
              <a:t>Object store pricing levels</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300" dirty="0">
              <a:solidFill>
                <a:srgbClr val="0078D7"/>
              </a:solidFill>
              <a:latin typeface="Segoe UI" panose="020B0502040204020203" pitchFamily="34" charset="0"/>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300" dirty="0">
              <a:solidFill>
                <a:srgbClr val="0078D7"/>
              </a:solidFill>
              <a:latin typeface="Segoe UI" panose="020B0502040204020203" pitchFamily="34" charset="0"/>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300" dirty="0">
                <a:solidFill>
                  <a:srgbClr val="0078D7"/>
                </a:solidFill>
                <a:latin typeface="Segoe UI" panose="020B0502040204020203" pitchFamily="34" charset="0"/>
                <a:cs typeface="Segoe UI" panose="020B0502040204020203" pitchFamily="34" charset="0"/>
              </a:rPr>
              <a:t>File system operations minimize transactions required for job completion</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480843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6A77B7-86DA-AE4A-879B-70418022E5A5}"/>
              </a:ext>
            </a:extLst>
          </p:cNvPr>
          <p:cNvSpPr>
            <a:spLocks noGrp="1"/>
          </p:cNvSpPr>
          <p:nvPr>
            <p:ph type="title"/>
          </p:nvPr>
        </p:nvSpPr>
        <p:spPr/>
        <p:txBody>
          <a:bodyPr/>
          <a:lstStyle/>
          <a:p>
            <a:br>
              <a:rPr lang="en-US" strike="sngStrike" dirty="0"/>
            </a:br>
            <a:r>
              <a:rPr lang="en-US" dirty="0"/>
              <a:t>Lab – ADLS Account Creation</a:t>
            </a:r>
          </a:p>
        </p:txBody>
      </p:sp>
    </p:spTree>
    <p:extLst>
      <p:ext uri="{BB962C8B-B14F-4D97-AF65-F5344CB8AC3E}">
        <p14:creationId xmlns:p14="http://schemas.microsoft.com/office/powerpoint/2010/main" val="2226198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123855-3AD1-4EC2-AA8A-DD3AD92ADA6F}"/>
              </a:ext>
            </a:extLst>
          </p:cNvPr>
          <p:cNvPicPr>
            <a:picLocks noChangeAspect="1"/>
          </p:cNvPicPr>
          <p:nvPr/>
        </p:nvPicPr>
        <p:blipFill rotWithShape="1">
          <a:blip r:embed="rId3"/>
          <a:srcRect b="14940"/>
          <a:stretch/>
        </p:blipFill>
        <p:spPr>
          <a:xfrm>
            <a:off x="331305" y="210180"/>
            <a:ext cx="11627910" cy="6396029"/>
          </a:xfrm>
          <a:prstGeom prst="rect">
            <a:avLst/>
          </a:prstGeom>
        </p:spPr>
      </p:pic>
      <p:sp>
        <p:nvSpPr>
          <p:cNvPr id="13" name="Rectangle 12">
            <a:extLst>
              <a:ext uri="{FF2B5EF4-FFF2-40B4-BE49-F238E27FC236}">
                <a16:creationId xmlns:a16="http://schemas.microsoft.com/office/drawing/2014/main" id="{8AB3305E-A15C-4BC4-ABF0-61A44295F489}"/>
              </a:ext>
            </a:extLst>
          </p:cNvPr>
          <p:cNvSpPr/>
          <p:nvPr/>
        </p:nvSpPr>
        <p:spPr bwMode="auto">
          <a:xfrm>
            <a:off x="331304" y="4532243"/>
            <a:ext cx="1742661" cy="25841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8532DF2F-B3E0-4E61-B8DA-6BBC8CE8BFA6}"/>
              </a:ext>
            </a:extLst>
          </p:cNvPr>
          <p:cNvSpPr/>
          <p:nvPr/>
        </p:nvSpPr>
        <p:spPr bwMode="auto">
          <a:xfrm>
            <a:off x="2153477" y="1656521"/>
            <a:ext cx="556593" cy="27167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21319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59331A-1AC4-4916-8435-0DAFE1FC18DF}"/>
              </a:ext>
            </a:extLst>
          </p:cNvPr>
          <p:cNvPicPr>
            <a:picLocks noChangeAspect="1"/>
          </p:cNvPicPr>
          <p:nvPr/>
        </p:nvPicPr>
        <p:blipFill rotWithShape="1">
          <a:blip r:embed="rId2"/>
          <a:srcRect t="7343" b="2221"/>
          <a:stretch/>
        </p:blipFill>
        <p:spPr>
          <a:xfrm>
            <a:off x="450270" y="178904"/>
            <a:ext cx="11160339" cy="6526695"/>
          </a:xfrm>
          <a:prstGeom prst="rect">
            <a:avLst/>
          </a:prstGeom>
        </p:spPr>
      </p:pic>
      <p:sp>
        <p:nvSpPr>
          <p:cNvPr id="6" name="Rectangle 5">
            <a:extLst>
              <a:ext uri="{FF2B5EF4-FFF2-40B4-BE49-F238E27FC236}">
                <a16:creationId xmlns:a16="http://schemas.microsoft.com/office/drawing/2014/main" id="{CD997DE5-E8F0-4FCB-8A9E-D6BF495FB4EB}"/>
              </a:ext>
            </a:extLst>
          </p:cNvPr>
          <p:cNvSpPr/>
          <p:nvPr/>
        </p:nvSpPr>
        <p:spPr bwMode="auto">
          <a:xfrm>
            <a:off x="4545495" y="4419598"/>
            <a:ext cx="3319670" cy="2782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8BB025C-6D79-4259-87BB-ACAE395ED843}"/>
              </a:ext>
            </a:extLst>
          </p:cNvPr>
          <p:cNvSpPr/>
          <p:nvPr/>
        </p:nvSpPr>
        <p:spPr bwMode="auto">
          <a:xfrm>
            <a:off x="4545494" y="4697895"/>
            <a:ext cx="5671931" cy="3048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C164E49-3F1C-4D16-8008-7BFB82F8949F}"/>
              </a:ext>
            </a:extLst>
          </p:cNvPr>
          <p:cNvSpPr/>
          <p:nvPr/>
        </p:nvSpPr>
        <p:spPr bwMode="auto">
          <a:xfrm>
            <a:off x="6758608" y="6400796"/>
            <a:ext cx="1166192" cy="30480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372262"/>
      </p:ext>
    </p:extLst>
  </p:cSld>
  <p:clrMapOvr>
    <a:masterClrMapping/>
  </p:clrMapOvr>
  <p:transition>
    <p:fade/>
  </p:transition>
</p:sld>
</file>

<file path=ppt/theme/theme1.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4.xml><?xml version="1.0" encoding="utf-8"?>
<a:theme xmlns:a="http://schemas.openxmlformats.org/drawingml/2006/main" name="5-30664_S4_Q1_FY16_Light_Template">
  <a:themeElements>
    <a:clrScheme name="Custom 2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78D7"/>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5.xml><?xml version="1.0" encoding="utf-8"?>
<a:theme xmlns:a="http://schemas.openxmlformats.org/drawingml/2006/main" name="1_5-30664_S4_Q1_FY16_Light_Template">
  <a:themeElements>
    <a:clrScheme name="Custom 2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78D7"/>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6.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7.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4A7B28ED691547B47D66E704BCC808" ma:contentTypeVersion="2" ma:contentTypeDescription="Create a new document." ma:contentTypeScope="" ma:versionID="c71ecead39b6049f56d05a0a079e97f1">
  <xsd:schema xmlns:xsd="http://www.w3.org/2001/XMLSchema" xmlns:xs="http://www.w3.org/2001/XMLSchema" xmlns:p="http://schemas.microsoft.com/office/2006/metadata/properties" xmlns:ns2="86548408-7ca8-44e3-b66e-00b10f9e8482" targetNamespace="http://schemas.microsoft.com/office/2006/metadata/properties" ma:root="true" ma:fieldsID="e8b1204e293ade57ff63c2f1318a441a" ns2:_="">
    <xsd:import namespace="86548408-7ca8-44e3-b66e-00b10f9e848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548408-7ca8-44e3-b66e-00b10f9e84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B82106-1D89-4654-92BA-53FC1E87E43F}">
  <ds:schemaRefs>
    <ds:schemaRef ds:uri="http://purl.org/dc/elements/1.1/"/>
    <ds:schemaRef ds:uri="http://schemas.openxmlformats.org/package/2006/metadata/core-properties"/>
    <ds:schemaRef ds:uri="http://schemas.microsoft.com/office/infopath/2007/PartnerControls"/>
    <ds:schemaRef ds:uri="86548408-7ca8-44e3-b66e-00b10f9e8482"/>
    <ds:schemaRef ds:uri="http://schemas.microsoft.com/office/2006/documentManagement/types"/>
    <ds:schemaRef ds:uri="http://schemas.microsoft.com/office/2006/metadata/properties"/>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9A86C4D0-71EC-4A34-ACD4-FBDEA4DD8D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548408-7ca8-44e3-b66e-00b10f9e84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DBACCD-A1D9-4902-9FA6-06B002E4AF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3273</Words>
  <Application>Microsoft Office PowerPoint</Application>
  <PresentationFormat>Widescreen</PresentationFormat>
  <Paragraphs>279</Paragraphs>
  <Slides>24</Slides>
  <Notes>18</Notes>
  <HiddenSlides>4</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24</vt:i4>
      </vt:variant>
    </vt:vector>
  </HeadingPairs>
  <TitlesOfParts>
    <vt:vector size="43" baseType="lpstr">
      <vt:lpstr>Arial</vt:lpstr>
      <vt:lpstr>Calibri</vt:lpstr>
      <vt:lpstr>Calibri Light</vt:lpstr>
      <vt:lpstr>Consolas</vt:lpstr>
      <vt:lpstr>Segoe UI</vt:lpstr>
      <vt:lpstr>Segoe UI Light</vt:lpstr>
      <vt:lpstr>Segoe UI Semibold</vt:lpstr>
      <vt:lpstr>Segoe UI Semilight</vt:lpstr>
      <vt:lpstr>Wingdings</vt:lpstr>
      <vt:lpstr>ML</vt:lpstr>
      <vt:lpstr>5-50111_Build 2017_LIGHT GRAY TEMPLATE</vt:lpstr>
      <vt:lpstr>MGXFY15</vt:lpstr>
      <vt:lpstr>5-30664_S4_Q1_FY16_Light_Template</vt:lpstr>
      <vt:lpstr>1_5-30664_S4_Q1_FY16_Light_Template</vt:lpstr>
      <vt:lpstr>1_HEERON</vt:lpstr>
      <vt:lpstr>1_ML</vt:lpstr>
      <vt:lpstr>Server and Cloud 2013</vt:lpstr>
      <vt:lpstr>1_Server and Cloud 2013</vt:lpstr>
      <vt:lpstr>1_5-30721_Build_2016_Template_Light</vt:lpstr>
      <vt:lpstr>Azure Data Lake Storage Gen2 How ADLS Gen2 can help you Plan, Design, and Build lasting data lakes for your customers </vt:lpstr>
      <vt:lpstr>Agenda</vt:lpstr>
      <vt:lpstr>The modern data estate</vt:lpstr>
      <vt:lpstr>What’s a data lake?</vt:lpstr>
      <vt:lpstr>WHAT MAKES A GREAT DATA LAKE?</vt:lpstr>
      <vt:lpstr>Azure Data Lake Storage Gen2</vt:lpstr>
      <vt:lpstr> Lab – ADLS Account Creation</vt:lpstr>
      <vt:lpstr>PowerPoint Presentation</vt:lpstr>
      <vt:lpstr>PowerPoint Presentation</vt:lpstr>
      <vt:lpstr>PowerPoint Presentation</vt:lpstr>
      <vt:lpstr>PowerPoint Presentation</vt:lpstr>
      <vt:lpstr>Azure Data Lake Storage Gen2</vt:lpstr>
      <vt:lpstr>PowerPoint Presentation</vt:lpstr>
      <vt:lpstr>Data Lake Storage Pricing Model</vt:lpstr>
      <vt:lpstr>ADLS Gen2 in the real world</vt:lpstr>
      <vt:lpstr>Modern Data Warehouse</vt:lpstr>
      <vt:lpstr>Advanced Analytics</vt:lpstr>
      <vt:lpstr>Real-time Analytics</vt:lpstr>
      <vt:lpstr>ADLS Gen2 Roadmap</vt:lpstr>
      <vt:lpstr>ADLS GEN2 Availability</vt:lpstr>
      <vt:lpstr>Rich partner network</vt:lpstr>
      <vt:lpstr>PowerPoint Presentation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guidance</dc:title>
  <dc:creator/>
  <cp:lastModifiedBy/>
  <cp:revision>1</cp:revision>
  <dcterms:modified xsi:type="dcterms:W3CDTF">2019-02-26T01:10:28Z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syrhee@microsoft.com</vt:lpwstr>
  </property>
  <property fmtid="{D5CDD505-2E9C-101B-9397-08002B2CF9AE}" pid="6" name="MSIP_Label_f42aa342-8706-4288-bd11-ebb85995028c_SetDate">
    <vt:lpwstr>2017-07-06T11:13:10.4024256-07:00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0x0101003B4A7B28ED691547B47D66E704BCC808</vt:lpwstr>
  </property>
  <property fmtid="{D5CDD505-2E9C-101B-9397-08002B2CF9AE}" pid="12" name="of67e5d4b76f4a9db8769983fda9cec0">
    <vt:lpwstr/>
  </property>
  <property fmtid="{D5CDD505-2E9C-101B-9397-08002B2CF9AE}" pid="13" name="TaxKeyword">
    <vt:lpwstr>2483;#Data 5|b9db2017-1ed8-4c81-8c8a-37aba3dfc2c6;#2168;#Azure 10|96267117-1f15-4fa9-85a1-6ea409551024;#2459;#PST Core BoM|f909efa9-9559-475d-ae1c-2e085629449d</vt:lpwstr>
  </property>
  <property fmtid="{D5CDD505-2E9C-101B-9397-08002B2CF9AE}" pid="14" name="NewsType">
    <vt:lpwstr/>
  </property>
  <property fmtid="{D5CDD505-2E9C-101B-9397-08002B2CF9AE}" pid="15" name="Update Parent Child Relation(1)0">
    <vt:lpwstr>, </vt:lpwstr>
  </property>
  <property fmtid="{D5CDD505-2E9C-101B-9397-08002B2CF9AE}" pid="16" name="_dlc_policyId">
    <vt:lpwstr>0x0101000E4CB7077FEE4FF7AE86D4A500EEC780030016C849C62B10EB41ACA8C7EEDEF40BB20099ECF64382448D48A56095091C66B1A9|-661092312</vt:lpwstr>
  </property>
  <property fmtid="{D5CDD505-2E9C-101B-9397-08002B2CF9AE}" pid="17" name="Region">
    <vt:lpwstr/>
  </property>
  <property fmtid="{D5CDD505-2E9C-101B-9397-08002B2CF9AE}" pid="18" name="Confidentiality">
    <vt:lpwstr>14;#customer ready|8986c41d-21c5-4f8f-8a12-ea4625b46858</vt:lpwstr>
  </property>
  <property fmtid="{D5CDD505-2E9C-101B-9397-08002B2CF9AE}" pid="19" name="ItemType">
    <vt:lpwstr>1088;#solution overviews|9d645bcd-a571-45cf-a991-f5f20de43ed9</vt:lpwstr>
  </property>
  <property fmtid="{D5CDD505-2E9C-101B-9397-08002B2CF9AE}" pid="20" name="ODSWF1">
    <vt:lpwstr>, </vt:lpwstr>
  </property>
  <property fmtid="{D5CDD505-2E9C-101B-9397-08002B2CF9AE}" pid="21" name="DocumentSetDescription">
    <vt:lpwstr>Solution overview, including graphical representation of solution architecture and key differentiation messaging, and sales pitch.</vt:lpwstr>
  </property>
  <property fmtid="{D5CDD505-2E9C-101B-9397-08002B2CF9AE}" pid="22" name="ODSWF(1)0">
    <vt:lpwstr>, </vt:lpwstr>
  </property>
  <property fmtid="{D5CDD505-2E9C-101B-9397-08002B2CF9AE}" pid="23" name="Industries">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Business|6783548d-8609-4f97-be4a-4ca2616905a6;#82;#SQL Server Domain|0c0f1824-39dc-4b26-8c74-eff4364b812b;#2371;#MTC Zero Domain|4241bf94-d45c-49d9-82b8-043270673972;#324;#Demonstrations Domain|ace27c3b-cb70-4e97-b22d-11bf78e968cd;#21</vt:lpwstr>
  </property>
  <property fmtid="{D5CDD505-2E9C-101B-9397-08002B2CF9AE}" pid="27" name="ExperienceContentType">
    <vt:lpwstr/>
  </property>
  <property fmtid="{D5CDD505-2E9C-101B-9397-08002B2CF9AE}" pid="28" name="Update Parent Child Relation(1)1">
    <vt:lpwstr>, </vt:lpwstr>
  </property>
  <property fmtid="{D5CDD505-2E9C-101B-9397-08002B2CF9AE}" pid="29" name="BusinessArchitecture">
    <vt:lpwstr>828;#data platforms|0a329485-8df0-4be0-92ea-a112a096ccd0;#711;#Big Data solution|30ef8ec6-60ca-45fc-bf2c-cd6e0e20b849;#755;#data warehouses|ccad5dd1-874a-43ad-8c63-4956b9605c24</vt:lpwstr>
  </property>
  <property fmtid="{D5CDD505-2E9C-101B-9397-08002B2CF9AE}" pid="30" name="Products">
    <vt:lpwstr>73;#Microsoft SQL Server|261ba873-f3ab-420e-96d6-e3004596a551;#26;#Azure|669a3112-5edf-444b-a003-630063601f07</vt:lpwstr>
  </property>
  <property fmtid="{D5CDD505-2E9C-101B-9397-08002B2CF9AE}" pid="31" name="ODSWF2">
    <vt:lpwstr>, </vt:lpwstr>
  </property>
  <property fmtid="{D5CDD505-2E9C-101B-9397-08002B2CF9AE}" pid="32" name="ODSWF(1)1">
    <vt:lpwstr>, </vt:lpwstr>
  </property>
  <property fmtid="{D5CDD505-2E9C-101B-9397-08002B2CF9AE}" pid="33" name="l6f004f21209409da86a713c0f24627d">
    <vt:lpwstr/>
  </property>
  <property fmtid="{D5CDD505-2E9C-101B-9397-08002B2CF9AE}" pid="34" name="_ip_UnifiedCompliancePolicyUIAction">
    <vt:lpwstr/>
  </property>
  <property fmtid="{D5CDD505-2E9C-101B-9397-08002B2CF9AE}" pid="35" name="MSProductsTaxHTField0">
    <vt:lpwstr/>
  </property>
  <property fmtid="{D5CDD505-2E9C-101B-9397-08002B2CF9AE}" pid="36" name="_docset_NoMedatataSyncRequired">
    <vt:lpwstr>False</vt:lpwstr>
  </property>
  <property fmtid="{D5CDD505-2E9C-101B-9397-08002B2CF9AE}" pid="37" name="e8080b0481964c759b2c36ae49591b31">
    <vt:lpwstr/>
  </property>
  <property fmtid="{D5CDD505-2E9C-101B-9397-08002B2CF9AE}" pid="38" name="TechnicalLevel">
    <vt:lpwstr/>
  </property>
  <property fmtid="{D5CDD505-2E9C-101B-9397-08002B2CF9AE}" pid="39" name="Audiences">
    <vt:lpwstr/>
  </property>
  <property fmtid="{D5CDD505-2E9C-101B-9397-08002B2CF9AE}" pid="40" name="_ip_UnifiedCompliancePolicyProperties">
    <vt:lpwstr/>
  </property>
  <property fmtid="{D5CDD505-2E9C-101B-9397-08002B2CF9AE}" pid="41" name="ldac8aee9d1f469e8cd8c3f8d6a615f2">
    <vt:lpwstr/>
  </property>
  <property fmtid="{D5CDD505-2E9C-101B-9397-08002B2CF9AE}" pid="42" name="EmployeeRole">
    <vt:lpwstr/>
  </property>
  <property fmtid="{D5CDD505-2E9C-101B-9397-08002B2CF9AE}" pid="43" name="NewsTopic">
    <vt:lpwstr/>
  </property>
  <property fmtid="{D5CDD505-2E9C-101B-9397-08002B2CF9AE}" pid="44" name="Roles">
    <vt:lpwstr/>
  </property>
  <property fmtid="{D5CDD505-2E9C-101B-9397-08002B2CF9AE}" pid="45" name="ODSWF2(1)">
    <vt:lpwstr>, </vt:lpwstr>
  </property>
  <property fmtid="{D5CDD505-2E9C-101B-9397-08002B2CF9AE}" pid="4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7" name="NewsSource">
    <vt:lpwstr/>
  </property>
  <property fmtid="{D5CDD505-2E9C-101B-9397-08002B2CF9AE}" pid="48" name="SMSGTags">
    <vt:lpwstr/>
  </property>
  <property fmtid="{D5CDD505-2E9C-101B-9397-08002B2CF9AE}" pid="49" name="ODSWF2(1)0">
    <vt:lpwstr>, </vt:lpwstr>
  </property>
  <property fmtid="{D5CDD505-2E9C-101B-9397-08002B2CF9AE}" pid="50" name="_dlc_DocIdItemGuid">
    <vt:lpwstr>dfab4f9a-c658-4334-9705-aecc2be6f8bf</vt:lpwstr>
  </property>
  <property fmtid="{D5CDD505-2E9C-101B-9397-08002B2CF9AE}" pid="51" name="MSPhysicalGeography">
    <vt:lpwstr/>
  </property>
  <property fmtid="{D5CDD505-2E9C-101B-9397-08002B2CF9AE}" pid="52" name="EnterpriseDomainTags">
    <vt:lpwstr/>
  </property>
  <property fmtid="{D5CDD505-2E9C-101B-9397-08002B2CF9AE}" pid="53" name="j3562c58ee414e028925bc902cfc01a1">
    <vt:lpwstr/>
  </property>
  <property fmtid="{D5CDD505-2E9C-101B-9397-08002B2CF9AE}" pid="54" name="Segments">
    <vt:lpwstr/>
  </property>
  <property fmtid="{D5CDD505-2E9C-101B-9397-08002B2CF9AE}" pid="55" name="ActivitiesAndPrograms">
    <vt:lpwstr>1947;#Priority Solution Areas|c23d8183-ce20-44cd-b13b-640d45c2d6c2</vt:lpwstr>
  </property>
  <property fmtid="{D5CDD505-2E9C-101B-9397-08002B2CF9AE}" pid="56" name="Partners">
    <vt:lpwstr/>
  </property>
  <property fmtid="{D5CDD505-2E9C-101B-9397-08002B2CF9AE}" pid="57" name="la4444b61d19467597d63190b69ac227">
    <vt:lpwstr/>
  </property>
  <property fmtid="{D5CDD505-2E9C-101B-9397-08002B2CF9AE}" pid="58" name="ODSWF(1)">
    <vt:lpwstr>, </vt:lpwstr>
  </property>
  <property fmtid="{D5CDD505-2E9C-101B-9397-08002B2CF9AE}" pid="59" name="Topics">
    <vt:lpwstr>347;#solutions|8edef101-9936-4179-aaeb-f4349f975729;#2152;#Fiscal Year 2018|eaece650-4f74-4ab8-b8d8-86a31d038c4e</vt:lpwstr>
  </property>
  <property fmtid="{D5CDD505-2E9C-101B-9397-08002B2CF9AE}" pid="60" name="Groups">
    <vt:lpwstr>34;#Worldwide Readiness|c6595b84-b463-470a-bb46-2a47364645be</vt:lpwstr>
  </property>
  <property fmtid="{D5CDD505-2E9C-101B-9397-08002B2CF9AE}" pid="61" name="Languages">
    <vt:lpwstr/>
  </property>
  <property fmtid="{D5CDD505-2E9C-101B-9397-08002B2CF9AE}" pid="62" name="LastSharedByUser">
    <vt:lpwstr>jeglaudo@microsoft.com</vt:lpwstr>
  </property>
  <property fmtid="{D5CDD505-2E9C-101B-9397-08002B2CF9AE}" pid="63" name="LastSharedByTime">
    <vt:filetime>2018-05-15T15:59:53Z</vt:filetime>
  </property>
  <property fmtid="{D5CDD505-2E9C-101B-9397-08002B2CF9AE}" pid="64" name="SharedWithUsers">
    <vt:lpwstr>3754;#Pierre Gagnon</vt:lpwstr>
  </property>
</Properties>
</file>